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26.png" ContentType="image/png"/>
  <Override PartName="/ppt/media/image25.png" ContentType="image/png"/>
  <Override PartName="/ppt/media/image24.png" ContentType="image/png"/>
  <Override PartName="/ppt/media/image5.png" ContentType="image/png"/>
  <Override PartName="/ppt/media/image28.png" ContentType="image/png"/>
  <Override PartName="/ppt/media/image27.png" ContentType="image/png"/>
  <Override PartName="/ppt/media/image4.png" ContentType="image/png"/>
  <Override PartName="/ppt/media/image29.png" ContentType="image/png"/>
  <Override PartName="/ppt/media/image6.png" ContentType="image/png"/>
  <Override PartName="/ppt/media/image31.png" ContentType="image/png"/>
  <Override PartName="/ppt/media/image11.png" ContentType="image/png"/>
  <Override PartName="/ppt/media/image7.png" ContentType="image/png"/>
  <Override PartName="/ppt/media/image32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30.png" ContentType="image/png"/>
  <Override PartName="/ppt/media/image3.jpeg" ContentType="image/jpeg"/>
  <Override PartName="/ppt/media/image15.png" ContentType="image/png"/>
  <Override PartName="/ppt/media/image1.jpeg" ContentType="image/jpeg"/>
  <Override PartName="/ppt/media/image10.png" ContentType="image/png"/>
  <Override PartName="/ppt/media/image14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2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Obrázek 7" descr=""/>
          <p:cNvPicPr/>
          <p:nvPr/>
        </p:nvPicPr>
        <p:blipFill>
          <a:blip r:embed="rId2"/>
          <a:stretch/>
        </p:blipFill>
        <p:spPr>
          <a:xfrm>
            <a:off x="4178880" y="6199560"/>
            <a:ext cx="333720" cy="58608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cs-CZ" sz="60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ftr"/>
          </p:nvPr>
        </p:nvSpPr>
        <p:spPr>
          <a:xfrm>
            <a:off x="4561920" y="6369840"/>
            <a:ext cx="3173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2020</a:t>
            </a:r>
            <a:endParaRPr b="0" lang="cs-CZ" sz="16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7" descr=""/>
          <p:cNvPicPr/>
          <p:nvPr/>
        </p:nvPicPr>
        <p:blipFill>
          <a:blip r:embed="rId2"/>
          <a:stretch/>
        </p:blipFill>
        <p:spPr>
          <a:xfrm>
            <a:off x="4178880" y="6199560"/>
            <a:ext cx="333720" cy="58608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Upravte styly předlohy textu.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561920" y="6369840"/>
            <a:ext cx="3173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2020</a:t>
            </a:r>
            <a:endParaRPr b="0" lang="cs-CZ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147960" y="2617560"/>
            <a:ext cx="11604600" cy="3446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33000"/>
          </a:bodyPr>
          <a:p>
            <a:pPr>
              <a:lnSpc>
                <a:spcPct val="90000"/>
              </a:lnSpc>
              <a:spcBef>
                <a:spcPts val="850"/>
              </a:spcBef>
            </a:pPr>
            <a:r>
              <a:rPr b="0" lang="cs-CZ" sz="7200" spc="-1" strike="noStrike">
                <a:solidFill>
                  <a:srgbClr val="000000"/>
                </a:solidFill>
                <a:latin typeface="Calibri Light"/>
              </a:rPr>
              <a:t>Frontanim – otevřený systém pro predikci polohy atmosférických front</a:t>
            </a:r>
            <a:br/>
            <a:br/>
            <a:r>
              <a:rPr b="0" lang="cs-CZ" sz="4800" spc="-1" strike="noStrike">
                <a:solidFill>
                  <a:srgbClr val="000000"/>
                </a:solidFill>
                <a:latin typeface="Calibri Light"/>
              </a:rPr>
              <a:t>Pavel Pernička</a:t>
            </a:r>
            <a:br/>
            <a:r>
              <a:rPr b="0" lang="cs-CZ" sz="4000" spc="-1" strike="noStrike">
                <a:solidFill>
                  <a:srgbClr val="000000"/>
                </a:solidFill>
                <a:latin typeface="Calibri Light"/>
              </a:rPr>
              <a:t>Gymnázium a Jazyková škola s právem státní jazykové zkoušky Zlín</a:t>
            </a:r>
            <a:br/>
            <a:r>
              <a:rPr b="0" lang="cs-CZ" sz="4000" spc="-1" strike="noStrike">
                <a:solidFill>
                  <a:srgbClr val="000000"/>
                </a:solidFill>
                <a:latin typeface="Calibri Light"/>
              </a:rPr>
              <a:t>Zlínský kraj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1" name="Obrázek 4" descr=""/>
          <p:cNvPicPr/>
          <p:nvPr/>
        </p:nvPicPr>
        <p:blipFill>
          <a:blip r:embed="rId1"/>
          <a:srcRect l="0" t="0" r="2748" b="0"/>
          <a:stretch/>
        </p:blipFill>
        <p:spPr>
          <a:xfrm>
            <a:off x="77040" y="0"/>
            <a:ext cx="4602960" cy="2662200"/>
          </a:xfrm>
          <a:prstGeom prst="rect">
            <a:avLst/>
          </a:prstGeom>
          <a:ln w="0">
            <a:noFill/>
          </a:ln>
        </p:spPr>
      </p:pic>
      <p:sp>
        <p:nvSpPr>
          <p:cNvPr id="82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5446080" y="793440"/>
            <a:ext cx="61002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 Light"/>
              </a:rPr>
              <a:t>Obor č. 18 – </a:t>
            </a:r>
            <a:r>
              <a:rPr b="0" lang="cs-CZ" sz="3600" spc="-1" strike="noStrike">
                <a:solidFill>
                  <a:srgbClr val="000000"/>
                </a:solidFill>
                <a:latin typeface="Calibri Light"/>
              </a:rPr>
              <a:t>Informatika</a:t>
            </a:r>
            <a:endParaRPr b="0" lang="cs-CZ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Dosažené výsledky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rcRect l="0" t="0" r="50487" b="0"/>
          <a:stretch/>
        </p:blipFill>
        <p:spPr>
          <a:xfrm>
            <a:off x="180000" y="1260000"/>
            <a:ext cx="2739600" cy="2782440"/>
          </a:xfrm>
          <a:prstGeom prst="rect">
            <a:avLst/>
          </a:prstGeom>
          <a:ln w="0">
            <a:noFill/>
          </a:ln>
        </p:spPr>
      </p:pic>
      <p:pic>
        <p:nvPicPr>
          <p:cNvPr id="139" name="" descr=""/>
          <p:cNvPicPr/>
          <p:nvPr/>
        </p:nvPicPr>
        <p:blipFill>
          <a:blip r:embed="rId2"/>
          <a:srcRect l="50616" t="0" r="0" b="0"/>
          <a:stretch/>
        </p:blipFill>
        <p:spPr>
          <a:xfrm>
            <a:off x="363960" y="3949560"/>
            <a:ext cx="2732760" cy="2782440"/>
          </a:xfrm>
          <a:prstGeom prst="rect">
            <a:avLst/>
          </a:prstGeom>
          <a:ln w="0">
            <a:noFill/>
          </a:ln>
        </p:spPr>
      </p:pic>
      <p:pic>
        <p:nvPicPr>
          <p:cNvPr id="140" name="" descr=""/>
          <p:cNvPicPr/>
          <p:nvPr/>
        </p:nvPicPr>
        <p:blipFill>
          <a:blip r:embed="rId3"/>
          <a:srcRect l="0" t="0" r="15055" b="0"/>
          <a:stretch/>
        </p:blipFill>
        <p:spPr>
          <a:xfrm>
            <a:off x="3871080" y="1980000"/>
            <a:ext cx="7108560" cy="360000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4"/>
          <a:srcRect l="50524" t="0" r="0" b="0"/>
          <a:stretch/>
        </p:blipFill>
        <p:spPr>
          <a:xfrm>
            <a:off x="7020000" y="1980000"/>
            <a:ext cx="4140000" cy="3600000"/>
          </a:xfrm>
          <a:prstGeom prst="rect">
            <a:avLst/>
          </a:prstGeom>
          <a:ln w="0">
            <a:noFill/>
          </a:ln>
        </p:spPr>
      </p:pic>
      <p:sp>
        <p:nvSpPr>
          <p:cNvPr id="142" name="CustomShape 3"/>
          <p:cNvSpPr/>
          <p:nvPr/>
        </p:nvSpPr>
        <p:spPr>
          <a:xfrm>
            <a:off x="8496000" y="2088000"/>
            <a:ext cx="1260000" cy="342000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Ukázky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144360" y="1881000"/>
            <a:ext cx="5939640" cy="3420000"/>
          </a:xfrm>
          <a:prstGeom prst="rect">
            <a:avLst/>
          </a:prstGeom>
          <a:noFill/>
          <a:ln w="29160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46" name="" descr=""/>
          <p:cNvPicPr/>
          <p:nvPr/>
        </p:nvPicPr>
        <p:blipFill>
          <a:blip r:embed="rId1"/>
          <a:srcRect l="14776" t="5258" r="18627" b="5266"/>
          <a:stretch/>
        </p:blipFill>
        <p:spPr>
          <a:xfrm>
            <a:off x="3011400" y="2061000"/>
            <a:ext cx="3036600" cy="3059640"/>
          </a:xfrm>
          <a:prstGeom prst="rect">
            <a:avLst/>
          </a:prstGeom>
          <a:ln w="0">
            <a:noFill/>
          </a:ln>
        </p:spPr>
      </p:pic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201600" y="2239200"/>
            <a:ext cx="2809800" cy="2809800"/>
          </a:xfrm>
          <a:prstGeom prst="rect">
            <a:avLst/>
          </a:prstGeom>
          <a:ln w="0">
            <a:noFill/>
          </a:ln>
          <a:effectLst>
            <a:glow rad="38160">
              <a:srgbClr val="000000"/>
            </a:glow>
          </a:effectLst>
        </p:spPr>
      </p:pic>
      <p:pic>
        <p:nvPicPr>
          <p:cNvPr id="148" name="" descr=""/>
          <p:cNvPicPr/>
          <p:nvPr/>
        </p:nvPicPr>
        <p:blipFill>
          <a:blip r:embed="rId3"/>
          <a:srcRect l="13693" t="0" r="17532" b="0"/>
          <a:stretch/>
        </p:blipFill>
        <p:spPr>
          <a:xfrm>
            <a:off x="9105480" y="2016000"/>
            <a:ext cx="3011760" cy="3285000"/>
          </a:xfrm>
          <a:prstGeom prst="rect">
            <a:avLst/>
          </a:prstGeom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4"/>
          <a:stretch/>
        </p:blipFill>
        <p:spPr>
          <a:xfrm>
            <a:off x="6177600" y="2241000"/>
            <a:ext cx="2809800" cy="2809800"/>
          </a:xfrm>
          <a:prstGeom prst="rect">
            <a:avLst/>
          </a:prstGeom>
          <a:ln w="0">
            <a:noFill/>
          </a:ln>
          <a:effectLst>
            <a:glow rad="38160">
              <a:srgbClr val="000000"/>
            </a:glow>
          </a:effectLst>
        </p:spPr>
      </p:pic>
      <p:sp>
        <p:nvSpPr>
          <p:cNvPr id="150" name="CustomShape 4"/>
          <p:cNvSpPr/>
          <p:nvPr/>
        </p:nvSpPr>
        <p:spPr>
          <a:xfrm>
            <a:off x="6120360" y="1881000"/>
            <a:ext cx="5939640" cy="3420000"/>
          </a:xfrm>
          <a:prstGeom prst="rect">
            <a:avLst/>
          </a:prstGeom>
          <a:noFill/>
          <a:ln w="29160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TextShape 5"/>
          <p:cNvSpPr txBox="1"/>
          <p:nvPr/>
        </p:nvSpPr>
        <p:spPr>
          <a:xfrm>
            <a:off x="144000" y="1521000"/>
            <a:ext cx="5940000" cy="4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200" spc="-1" strike="noStrike">
                <a:latin typeface="Arial"/>
              </a:rPr>
              <a:t>2.2.2023 12h UTC</a:t>
            </a:r>
            <a:endParaRPr b="0" lang="cs-CZ" sz="2200" spc="-1" strike="noStrike">
              <a:latin typeface="Arial"/>
            </a:endParaRPr>
          </a:p>
        </p:txBody>
      </p:sp>
      <p:sp>
        <p:nvSpPr>
          <p:cNvPr id="152" name="TextShape 6"/>
          <p:cNvSpPr txBox="1"/>
          <p:nvPr/>
        </p:nvSpPr>
        <p:spPr>
          <a:xfrm>
            <a:off x="6120000" y="1521000"/>
            <a:ext cx="5940000" cy="4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200" spc="-1" strike="noStrike">
                <a:latin typeface="Arial"/>
              </a:rPr>
              <a:t>4.2.2023 12h UTC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Zpětná vazba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Ing. David Šaur, Ph.D. –⁠⁠⁠⁠⁠ Univerzita Tomáše Bati ve Zlíně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Aplikační inženýr v oblasti předpovědi nebezpečných jevů, odborný asistent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Využití ve výzkumném projektu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Zpřesňování predikce výskytu konvektivních bouří 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Unifont"/>
              </a:rPr>
              <a:t>Mgr. Radek Janoštík, Ph.D.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–⁠⁠⁠⁠⁠ Univerzita Palackého v Olomouci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Konzultant této práce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Konzultace s meteorology + projekt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Ing. David Šaur, Ph.D., Ing. Tomáš Tureček, doc. Mgr. Michal Žák, Ph.D.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TextShape 3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Využití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900000" y="1440000"/>
            <a:ext cx="10260000" cy="1800000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720" rIns="108720" tIns="63720" bIns="63720" anchor="ctr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Vyzuální výstupy pro veřejnost</a:t>
            </a:r>
            <a:endParaRPr b="0" lang="cs-CZ" sz="26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Aplikace MeteorAtlas</a:t>
            </a:r>
            <a:endParaRPr b="0" lang="cs-CZ" sz="2600" spc="-1" strike="noStrike">
              <a:latin typeface="Arial"/>
            </a:endParaRPr>
          </a:p>
        </p:txBody>
      </p:sp>
      <p:sp>
        <p:nvSpPr>
          <p:cNvPr id="159" name="CustomShape 4"/>
          <p:cNvSpPr/>
          <p:nvPr/>
        </p:nvSpPr>
        <p:spPr>
          <a:xfrm>
            <a:off x="900000" y="3528000"/>
            <a:ext cx="10260000" cy="2340000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720" rIns="108720" tIns="63720" bIns="63720" anchor="ctr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Vstup do předpovědních a varovacích systémů</a:t>
            </a:r>
            <a:endParaRPr b="0" lang="cs-CZ" sz="26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Zlepšení detekce nebezpečných jevů</a:t>
            </a:r>
            <a:endParaRPr b="0" lang="cs-CZ" sz="26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TORPIS – Systém včasného varování zaměřený na Zlínský kraj</a:t>
            </a:r>
            <a:endParaRPr b="0" lang="cs-CZ" sz="2600" spc="-1" strike="noStrike">
              <a:latin typeface="Arial"/>
            </a:endParaRPr>
          </a:p>
        </p:txBody>
      </p:sp>
      <p:sp>
        <p:nvSpPr>
          <p:cNvPr id="160" name="CustomShape 5"/>
          <p:cNvSpPr/>
          <p:nvPr/>
        </p:nvSpPr>
        <p:spPr>
          <a:xfrm>
            <a:off x="9216000" y="3672000"/>
            <a:ext cx="1800000" cy="720000"/>
          </a:xfrm>
          <a:custGeom>
            <a:avLst/>
            <a:gdLst/>
            <a:ahLst/>
            <a:rect l="0" t="0" r="r" b="b"/>
            <a:pathLst>
              <a:path w="50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4667" y="2001"/>
                </a:lnTo>
                <a:lnTo>
                  <a:pt x="4668" y="2001"/>
                </a:lnTo>
                <a:cubicBezTo>
                  <a:pt x="4726" y="2001"/>
                  <a:pt x="4784" y="1986"/>
                  <a:pt x="4834" y="1956"/>
                </a:cubicBezTo>
                <a:cubicBezTo>
                  <a:pt x="4885" y="1927"/>
                  <a:pt x="4927" y="1885"/>
                  <a:pt x="4956" y="1834"/>
                </a:cubicBezTo>
                <a:cubicBezTo>
                  <a:pt x="4986" y="1784"/>
                  <a:pt x="5001" y="1726"/>
                  <a:pt x="5001" y="1668"/>
                </a:cubicBezTo>
                <a:lnTo>
                  <a:pt x="5000" y="333"/>
                </a:lnTo>
                <a:lnTo>
                  <a:pt x="5001" y="334"/>
                </a:lnTo>
                <a:lnTo>
                  <a:pt x="5001" y="334"/>
                </a:lnTo>
                <a:cubicBezTo>
                  <a:pt x="5001" y="275"/>
                  <a:pt x="4986" y="217"/>
                  <a:pt x="4956" y="167"/>
                </a:cubicBezTo>
                <a:cubicBezTo>
                  <a:pt x="4927" y="116"/>
                  <a:pt x="4885" y="74"/>
                  <a:pt x="4834" y="45"/>
                </a:cubicBezTo>
                <a:cubicBezTo>
                  <a:pt x="4784" y="15"/>
                  <a:pt x="4726" y="0"/>
                  <a:pt x="4668" y="0"/>
                </a:cubicBezTo>
                <a:lnTo>
                  <a:pt x="333" y="0"/>
                </a:lnTo>
              </a:path>
            </a:pathLst>
          </a:custGeom>
          <a:solidFill>
            <a:srgbClr val="0b4078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cs-CZ" sz="2600" spc="-1" strike="noStrike">
                <a:latin typeface="Arial"/>
              </a:rPr>
              <a:t>Odborné</a:t>
            </a:r>
            <a:endParaRPr b="0" lang="cs-CZ" sz="2600" spc="-1" strike="noStrike">
              <a:latin typeface="Arial"/>
            </a:endParaRPr>
          </a:p>
        </p:txBody>
      </p:sp>
      <p:sp>
        <p:nvSpPr>
          <p:cNvPr id="161" name="CustomShape 6"/>
          <p:cNvSpPr/>
          <p:nvPr/>
        </p:nvSpPr>
        <p:spPr>
          <a:xfrm>
            <a:off x="9180000" y="1620000"/>
            <a:ext cx="1800000" cy="720000"/>
          </a:xfrm>
          <a:custGeom>
            <a:avLst/>
            <a:gdLst/>
            <a:ahLst/>
            <a:rect l="0" t="0" r="r" b="b"/>
            <a:pathLst>
              <a:path w="50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4667" y="2001"/>
                </a:lnTo>
                <a:lnTo>
                  <a:pt x="4668" y="2001"/>
                </a:lnTo>
                <a:cubicBezTo>
                  <a:pt x="4726" y="2001"/>
                  <a:pt x="4784" y="1986"/>
                  <a:pt x="4834" y="1956"/>
                </a:cubicBezTo>
                <a:cubicBezTo>
                  <a:pt x="4885" y="1927"/>
                  <a:pt x="4927" y="1885"/>
                  <a:pt x="4956" y="1834"/>
                </a:cubicBezTo>
                <a:cubicBezTo>
                  <a:pt x="4986" y="1784"/>
                  <a:pt x="5001" y="1726"/>
                  <a:pt x="5001" y="1668"/>
                </a:cubicBezTo>
                <a:lnTo>
                  <a:pt x="5000" y="333"/>
                </a:lnTo>
                <a:lnTo>
                  <a:pt x="5001" y="334"/>
                </a:lnTo>
                <a:lnTo>
                  <a:pt x="5001" y="334"/>
                </a:lnTo>
                <a:cubicBezTo>
                  <a:pt x="5001" y="275"/>
                  <a:pt x="4986" y="217"/>
                  <a:pt x="4956" y="167"/>
                </a:cubicBezTo>
                <a:cubicBezTo>
                  <a:pt x="4927" y="116"/>
                  <a:pt x="4885" y="74"/>
                  <a:pt x="4834" y="45"/>
                </a:cubicBezTo>
                <a:cubicBezTo>
                  <a:pt x="4784" y="15"/>
                  <a:pt x="4726" y="0"/>
                  <a:pt x="4668" y="0"/>
                </a:cubicBezTo>
                <a:lnTo>
                  <a:pt x="333" y="0"/>
                </a:lnTo>
              </a:path>
            </a:pathLst>
          </a:custGeom>
          <a:solidFill>
            <a:srgbClr val="0b4078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cs-CZ" sz="2600" spc="-1" strike="noStrike">
                <a:latin typeface="Arial"/>
              </a:rPr>
              <a:t>Laické</a:t>
            </a:r>
            <a:endParaRPr b="0" lang="cs-CZ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838080" y="1013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Systém zpřesněné předpovědi konvektivních srážek pro krajský územní celek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838080" y="2700000"/>
            <a:ext cx="9961920" cy="3476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Podobné situace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Vypočet indikačních produktů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Strojové učení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Unifont"/>
              </a:rPr>
              <a:t>Tento projekt –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analýza situací, zařazení, určení postupu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Cílová skupina: hasiči, starostové obcí + jednoduchá prezentace pro občany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TextShape 3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Mobilní aplikace MeteorAtlas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540000" y="1152000"/>
            <a:ext cx="3101400" cy="5868000"/>
          </a:xfrm>
          <a:prstGeom prst="rect">
            <a:avLst/>
          </a:prstGeom>
          <a:ln w="0">
            <a:noFill/>
          </a:ln>
        </p:spPr>
      </p:pic>
      <p:pic>
        <p:nvPicPr>
          <p:cNvPr id="167" name="" descr=""/>
          <p:cNvPicPr/>
          <p:nvPr/>
        </p:nvPicPr>
        <p:blipFill>
          <a:blip r:embed="rId2"/>
          <a:stretch/>
        </p:blipFill>
        <p:spPr>
          <a:xfrm>
            <a:off x="3111840" y="1152000"/>
            <a:ext cx="3101400" cy="5868000"/>
          </a:xfrm>
          <a:prstGeom prst="rect">
            <a:avLst/>
          </a:prstGeom>
          <a:ln w="0">
            <a:noFill/>
          </a:ln>
        </p:spPr>
      </p:pic>
      <p:pic>
        <p:nvPicPr>
          <p:cNvPr id="168" name="" descr=""/>
          <p:cNvPicPr/>
          <p:nvPr/>
        </p:nvPicPr>
        <p:blipFill>
          <a:blip r:embed="rId3"/>
          <a:stretch/>
        </p:blipFill>
        <p:spPr>
          <a:xfrm>
            <a:off x="6032880" y="1260360"/>
            <a:ext cx="2787120" cy="5597640"/>
          </a:xfrm>
          <a:prstGeom prst="rect">
            <a:avLst/>
          </a:prstGeom>
          <a:ln w="0">
            <a:noFill/>
          </a:ln>
        </p:spPr>
      </p:pic>
      <p:sp>
        <p:nvSpPr>
          <p:cNvPr id="169" name="CustomShape 2"/>
          <p:cNvSpPr/>
          <p:nvPr/>
        </p:nvSpPr>
        <p:spPr>
          <a:xfrm>
            <a:off x="9000000" y="1080000"/>
            <a:ext cx="2880000" cy="2700000"/>
          </a:xfrm>
          <a:custGeom>
            <a:avLst/>
            <a:gdLst/>
            <a:ahLst/>
            <a:rect l="0" t="0" r="r" b="b"/>
            <a:pathLst>
              <a:path w="8002" h="7502">
                <a:moveTo>
                  <a:pt x="1250" y="0"/>
                </a:moveTo>
                <a:lnTo>
                  <a:pt x="1250" y="0"/>
                </a:lnTo>
                <a:cubicBezTo>
                  <a:pt x="1031" y="0"/>
                  <a:pt x="815" y="58"/>
                  <a:pt x="625" y="167"/>
                </a:cubicBezTo>
                <a:cubicBezTo>
                  <a:pt x="435" y="277"/>
                  <a:pt x="277" y="435"/>
                  <a:pt x="167" y="625"/>
                </a:cubicBezTo>
                <a:cubicBezTo>
                  <a:pt x="58" y="815"/>
                  <a:pt x="0" y="1031"/>
                  <a:pt x="0" y="1250"/>
                </a:cubicBezTo>
                <a:lnTo>
                  <a:pt x="0" y="6250"/>
                </a:lnTo>
                <a:lnTo>
                  <a:pt x="0" y="6251"/>
                </a:lnTo>
                <a:cubicBezTo>
                  <a:pt x="0" y="6470"/>
                  <a:pt x="58" y="6686"/>
                  <a:pt x="167" y="6876"/>
                </a:cubicBezTo>
                <a:cubicBezTo>
                  <a:pt x="277" y="7066"/>
                  <a:pt x="435" y="7224"/>
                  <a:pt x="625" y="7334"/>
                </a:cubicBezTo>
                <a:cubicBezTo>
                  <a:pt x="815" y="7443"/>
                  <a:pt x="1031" y="7501"/>
                  <a:pt x="1250" y="7501"/>
                </a:cubicBezTo>
                <a:lnTo>
                  <a:pt x="6750" y="7501"/>
                </a:lnTo>
                <a:lnTo>
                  <a:pt x="6751" y="7501"/>
                </a:lnTo>
                <a:cubicBezTo>
                  <a:pt x="6970" y="7501"/>
                  <a:pt x="7186" y="7443"/>
                  <a:pt x="7376" y="7334"/>
                </a:cubicBezTo>
                <a:cubicBezTo>
                  <a:pt x="7566" y="7224"/>
                  <a:pt x="7724" y="7066"/>
                  <a:pt x="7834" y="6876"/>
                </a:cubicBezTo>
                <a:cubicBezTo>
                  <a:pt x="7943" y="6686"/>
                  <a:pt x="8001" y="6470"/>
                  <a:pt x="8001" y="6251"/>
                </a:cubicBezTo>
                <a:lnTo>
                  <a:pt x="8001" y="1250"/>
                </a:lnTo>
                <a:lnTo>
                  <a:pt x="8001" y="1250"/>
                </a:lnTo>
                <a:lnTo>
                  <a:pt x="8001" y="1250"/>
                </a:lnTo>
                <a:cubicBezTo>
                  <a:pt x="8001" y="1031"/>
                  <a:pt x="7943" y="815"/>
                  <a:pt x="7834" y="625"/>
                </a:cubicBezTo>
                <a:cubicBezTo>
                  <a:pt x="7724" y="435"/>
                  <a:pt x="7566" y="277"/>
                  <a:pt x="7376" y="167"/>
                </a:cubicBezTo>
                <a:cubicBezTo>
                  <a:pt x="7186" y="58"/>
                  <a:pt x="6970" y="0"/>
                  <a:pt x="6751" y="0"/>
                </a:cubicBezTo>
                <a:lnTo>
                  <a:pt x="1250" y="0"/>
                </a:lnTo>
              </a:path>
            </a:pathLst>
          </a:custGeom>
          <a:solidFill>
            <a:srgbClr val="ffe99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0" name="" descr=""/>
          <p:cNvPicPr/>
          <p:nvPr/>
        </p:nvPicPr>
        <p:blipFill>
          <a:blip r:embed="rId4"/>
          <a:stretch/>
        </p:blipFill>
        <p:spPr>
          <a:xfrm>
            <a:off x="9720000" y="1440000"/>
            <a:ext cx="1440000" cy="1440000"/>
          </a:xfrm>
          <a:prstGeom prst="rect">
            <a:avLst/>
          </a:prstGeom>
          <a:ln w="0">
            <a:noFill/>
          </a:ln>
        </p:spPr>
      </p:pic>
      <p:sp>
        <p:nvSpPr>
          <p:cNvPr id="171" name="TextShape 3"/>
          <p:cNvSpPr txBox="1"/>
          <p:nvPr/>
        </p:nvSpPr>
        <p:spPr>
          <a:xfrm>
            <a:off x="9180000" y="2880000"/>
            <a:ext cx="252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MeteorAtlas – kapesní průvodce počasím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9000000" y="3960000"/>
            <a:ext cx="2880000" cy="720000"/>
          </a:xfrm>
          <a:custGeom>
            <a:avLst/>
            <a:gdLst/>
            <a:ahLst/>
            <a:rect l="0" t="0" r="r" b="b"/>
            <a:pathLst>
              <a:path w="80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7667" y="2001"/>
                </a:lnTo>
                <a:lnTo>
                  <a:pt x="7668" y="2001"/>
                </a:lnTo>
                <a:cubicBezTo>
                  <a:pt x="7726" y="2001"/>
                  <a:pt x="7784" y="1986"/>
                  <a:pt x="7834" y="1956"/>
                </a:cubicBezTo>
                <a:cubicBezTo>
                  <a:pt x="7885" y="1927"/>
                  <a:pt x="7927" y="1885"/>
                  <a:pt x="7956" y="1834"/>
                </a:cubicBezTo>
                <a:cubicBezTo>
                  <a:pt x="7986" y="1784"/>
                  <a:pt x="8001" y="1726"/>
                  <a:pt x="8001" y="1668"/>
                </a:cubicBezTo>
                <a:lnTo>
                  <a:pt x="8001" y="333"/>
                </a:lnTo>
                <a:lnTo>
                  <a:pt x="8001" y="334"/>
                </a:lnTo>
                <a:lnTo>
                  <a:pt x="8001" y="334"/>
                </a:lnTo>
                <a:cubicBezTo>
                  <a:pt x="8001" y="275"/>
                  <a:pt x="7986" y="217"/>
                  <a:pt x="7956" y="167"/>
                </a:cubicBezTo>
                <a:cubicBezTo>
                  <a:pt x="7927" y="116"/>
                  <a:pt x="7885" y="74"/>
                  <a:pt x="7834" y="45"/>
                </a:cubicBezTo>
                <a:cubicBezTo>
                  <a:pt x="7784" y="15"/>
                  <a:pt x="7726" y="0"/>
                  <a:pt x="7668" y="0"/>
                </a:cubicBezTo>
                <a:lnTo>
                  <a:pt x="333" y="0"/>
                </a:lnTo>
              </a:path>
            </a:pathLst>
          </a:custGeom>
          <a:solidFill>
            <a:srgbClr val="ffe99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Vylepšené předpovědi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9000000" y="4860000"/>
            <a:ext cx="2880000" cy="720000"/>
          </a:xfrm>
          <a:custGeom>
            <a:avLst/>
            <a:gdLst/>
            <a:ahLst/>
            <a:rect l="0" t="0" r="r" b="b"/>
            <a:pathLst>
              <a:path w="80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7667" y="2001"/>
                </a:lnTo>
                <a:lnTo>
                  <a:pt x="7668" y="2001"/>
                </a:lnTo>
                <a:cubicBezTo>
                  <a:pt x="7726" y="2001"/>
                  <a:pt x="7784" y="1986"/>
                  <a:pt x="7834" y="1956"/>
                </a:cubicBezTo>
                <a:cubicBezTo>
                  <a:pt x="7885" y="1927"/>
                  <a:pt x="7927" y="1885"/>
                  <a:pt x="7956" y="1834"/>
                </a:cubicBezTo>
                <a:cubicBezTo>
                  <a:pt x="7986" y="1784"/>
                  <a:pt x="8001" y="1726"/>
                  <a:pt x="8001" y="1668"/>
                </a:cubicBezTo>
                <a:lnTo>
                  <a:pt x="8001" y="333"/>
                </a:lnTo>
                <a:lnTo>
                  <a:pt x="8001" y="334"/>
                </a:lnTo>
                <a:lnTo>
                  <a:pt x="8001" y="334"/>
                </a:lnTo>
                <a:cubicBezTo>
                  <a:pt x="8001" y="275"/>
                  <a:pt x="7986" y="217"/>
                  <a:pt x="7956" y="167"/>
                </a:cubicBezTo>
                <a:cubicBezTo>
                  <a:pt x="7927" y="116"/>
                  <a:pt x="7885" y="74"/>
                  <a:pt x="7834" y="45"/>
                </a:cubicBezTo>
                <a:cubicBezTo>
                  <a:pt x="7784" y="15"/>
                  <a:pt x="7726" y="0"/>
                  <a:pt x="7668" y="0"/>
                </a:cubicBezTo>
                <a:lnTo>
                  <a:pt x="333" y="0"/>
                </a:lnTo>
              </a:path>
            </a:pathLst>
          </a:custGeom>
          <a:solidFill>
            <a:srgbClr val="ffe99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Aktuální výstrahy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74" name="CustomShape 6"/>
          <p:cNvSpPr/>
          <p:nvPr/>
        </p:nvSpPr>
        <p:spPr>
          <a:xfrm>
            <a:off x="9000000" y="5760000"/>
            <a:ext cx="2880000" cy="720000"/>
          </a:xfrm>
          <a:custGeom>
            <a:avLst/>
            <a:gdLst/>
            <a:ahLst/>
            <a:rect l="0" t="0" r="r" b="b"/>
            <a:pathLst>
              <a:path w="80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7667" y="2001"/>
                </a:lnTo>
                <a:lnTo>
                  <a:pt x="7668" y="2001"/>
                </a:lnTo>
                <a:cubicBezTo>
                  <a:pt x="7726" y="2001"/>
                  <a:pt x="7784" y="1986"/>
                  <a:pt x="7834" y="1956"/>
                </a:cubicBezTo>
                <a:cubicBezTo>
                  <a:pt x="7885" y="1927"/>
                  <a:pt x="7927" y="1885"/>
                  <a:pt x="7956" y="1834"/>
                </a:cubicBezTo>
                <a:cubicBezTo>
                  <a:pt x="7986" y="1784"/>
                  <a:pt x="8001" y="1726"/>
                  <a:pt x="8001" y="1668"/>
                </a:cubicBezTo>
                <a:lnTo>
                  <a:pt x="8001" y="333"/>
                </a:lnTo>
                <a:lnTo>
                  <a:pt x="8001" y="334"/>
                </a:lnTo>
                <a:lnTo>
                  <a:pt x="8001" y="334"/>
                </a:lnTo>
                <a:cubicBezTo>
                  <a:pt x="8001" y="275"/>
                  <a:pt x="7986" y="217"/>
                  <a:pt x="7956" y="167"/>
                </a:cubicBezTo>
                <a:cubicBezTo>
                  <a:pt x="7927" y="116"/>
                  <a:pt x="7885" y="74"/>
                  <a:pt x="7834" y="45"/>
                </a:cubicBezTo>
                <a:cubicBezTo>
                  <a:pt x="7784" y="15"/>
                  <a:pt x="7726" y="0"/>
                  <a:pt x="7668" y="0"/>
                </a:cubicBezTo>
                <a:lnTo>
                  <a:pt x="333" y="0"/>
                </a:lnTo>
              </a:path>
            </a:pathLst>
          </a:custGeom>
          <a:solidFill>
            <a:srgbClr val="ffe99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Odborný přehled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838080" y="540000"/>
            <a:ext cx="10515240" cy="57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cs-CZ" sz="5400" spc="-1" strike="noStrike">
                <a:latin typeface="Calibri light"/>
              </a:rPr>
              <a:t>Děkuji za pozornost</a:t>
            </a:r>
            <a:endParaRPr b="0" lang="cs-CZ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Cíl práce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Animace synoptické situace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Generování linií front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Vstup: data z NWP modelů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Dokumentace problematiky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Opensource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Shape 3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sp>
        <p:nvSpPr>
          <p:cNvPr id="87" name="Freeform 4"/>
          <p:cNvSpPr/>
          <p:nvPr/>
        </p:nvSpPr>
        <p:spPr>
          <a:xfrm>
            <a:off x="5760000" y="1690200"/>
            <a:ext cx="5940360" cy="3400200"/>
          </a:xfrm>
          <a:custGeom>
            <a:avLst/>
            <a:gdLst/>
            <a:ahLst/>
            <a:rect l="0" t="0" r="r" b="b"/>
            <a:pathLst>
              <a:path w="16501" h="9445">
                <a:moveTo>
                  <a:pt x="0" y="9444"/>
                </a:moveTo>
                <a:cubicBezTo>
                  <a:pt x="0" y="6296"/>
                  <a:pt x="0" y="3148"/>
                  <a:pt x="0" y="0"/>
                </a:cubicBezTo>
                <a:cubicBezTo>
                  <a:pt x="5500" y="0"/>
                  <a:pt x="11000" y="0"/>
                  <a:pt x="16500" y="0"/>
                </a:cubicBezTo>
                <a:cubicBezTo>
                  <a:pt x="16500" y="3148"/>
                  <a:pt x="16500" y="6296"/>
                  <a:pt x="16500" y="9444"/>
                </a:cubicBezTo>
                <a:cubicBezTo>
                  <a:pt x="11000" y="9444"/>
                  <a:pt x="5500" y="9444"/>
                  <a:pt x="0" y="9444"/>
                </a:cubicBez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</p:sp>
      <p:sp>
        <p:nvSpPr>
          <p:cNvPr id="88" name="TextShape 5"/>
          <p:cNvSpPr txBox="1"/>
          <p:nvPr/>
        </p:nvSpPr>
        <p:spPr>
          <a:xfrm>
            <a:off x="10080000" y="5089680"/>
            <a:ext cx="1620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r"/>
            <a:r>
              <a:rPr b="0" lang="cs-CZ" sz="1800" spc="-1" strike="noStrike">
                <a:latin typeface="Arial"/>
              </a:rPr>
              <a:t>Zdroj: ČHMÚ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Software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UNIX-like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Znovupoužitelnost jednotlivých částí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Strojové vidění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Numerické meteorologické produkty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Neuronová síť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Shape 3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Schéma řetězce dílčích operací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232200" y="1460160"/>
            <a:ext cx="11719800" cy="462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Zpracování obrazu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rcRect l="23796" t="8475" r="38081" b="0"/>
          <a:stretch/>
        </p:blipFill>
        <p:spPr>
          <a:xfrm>
            <a:off x="684000" y="1921320"/>
            <a:ext cx="2879640" cy="3838680"/>
          </a:xfrm>
          <a:prstGeom prst="rect">
            <a:avLst/>
          </a:prstGeom>
          <a:ln w="0">
            <a:noFill/>
          </a:ln>
        </p:spPr>
      </p:pic>
      <p:sp>
        <p:nvSpPr>
          <p:cNvPr id="98" name="TextShape 3"/>
          <p:cNvSpPr txBox="1"/>
          <p:nvPr/>
        </p:nvSpPr>
        <p:spPr>
          <a:xfrm>
            <a:off x="648000" y="5760000"/>
            <a:ext cx="3168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cs-CZ" sz="1800" spc="-1" strike="noStrike">
                <a:latin typeface="Arial"/>
              </a:rPr>
              <a:t>Zdroj: ČHMÚ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99" name="TextShape 4"/>
          <p:cNvSpPr txBox="1"/>
          <p:nvPr/>
        </p:nvSpPr>
        <p:spPr>
          <a:xfrm>
            <a:off x="684000" y="1440000"/>
            <a:ext cx="2879640" cy="82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400" spc="-1" strike="noStrike">
                <a:latin typeface="Arial"/>
              </a:rPr>
              <a:t>Synoptická situace</a:t>
            </a:r>
            <a:endParaRPr b="0" lang="cs-CZ" sz="2400" spc="-1" strike="noStrike"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2"/>
          <a:srcRect l="36444" t="24473" r="11331" b="3376"/>
          <a:stretch/>
        </p:blipFill>
        <p:spPr>
          <a:xfrm>
            <a:off x="4140000" y="1905840"/>
            <a:ext cx="3779280" cy="3854160"/>
          </a:xfrm>
          <a:prstGeom prst="rect">
            <a:avLst/>
          </a:prstGeom>
          <a:ln w="0">
            <a:noFill/>
          </a:ln>
        </p:spPr>
      </p:pic>
      <p:sp>
        <p:nvSpPr>
          <p:cNvPr id="101" name="TextShape 5"/>
          <p:cNvSpPr txBox="1"/>
          <p:nvPr/>
        </p:nvSpPr>
        <p:spPr>
          <a:xfrm>
            <a:off x="4140000" y="1440000"/>
            <a:ext cx="3780000" cy="82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400" spc="-1" strike="noStrike">
                <a:latin typeface="Arial"/>
              </a:rPr>
              <a:t>Linie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02" name="CustomShape 6"/>
          <p:cNvSpPr/>
          <p:nvPr/>
        </p:nvSpPr>
        <p:spPr>
          <a:xfrm>
            <a:off x="3239280" y="3420000"/>
            <a:ext cx="1260720" cy="540000"/>
          </a:xfrm>
          <a:custGeom>
            <a:avLst/>
            <a:gdLst/>
            <a:ahLst/>
            <a:rect l="0" t="0" r="r" b="b"/>
            <a:pathLst>
              <a:path w="3504" h="1502">
                <a:moveTo>
                  <a:pt x="0" y="375"/>
                </a:moveTo>
                <a:lnTo>
                  <a:pt x="2627" y="375"/>
                </a:lnTo>
                <a:lnTo>
                  <a:pt x="2627" y="0"/>
                </a:lnTo>
                <a:lnTo>
                  <a:pt x="3503" y="750"/>
                </a:lnTo>
                <a:lnTo>
                  <a:pt x="2627" y="1501"/>
                </a:lnTo>
                <a:lnTo>
                  <a:pt x="2627" y="1125"/>
                </a:lnTo>
                <a:lnTo>
                  <a:pt x="0" y="1125"/>
                </a:lnTo>
                <a:lnTo>
                  <a:pt x="0" y="375"/>
                </a:lnTo>
              </a:path>
            </a:pathLst>
          </a:custGeom>
          <a:solidFill>
            <a:srgbClr val="ff0000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03" name="" descr=""/>
          <p:cNvPicPr/>
          <p:nvPr/>
        </p:nvPicPr>
        <p:blipFill>
          <a:blip r:embed="rId3"/>
          <a:srcRect l="0" t="0" r="0" b="49661"/>
          <a:stretch/>
        </p:blipFill>
        <p:spPr>
          <a:xfrm>
            <a:off x="8280000" y="1928880"/>
            <a:ext cx="3636720" cy="3830760"/>
          </a:xfrm>
          <a:prstGeom prst="rect">
            <a:avLst/>
          </a:prstGeom>
          <a:ln w="0">
            <a:noFill/>
          </a:ln>
        </p:spPr>
      </p:pic>
      <p:sp>
        <p:nvSpPr>
          <p:cNvPr id="104" name="TextShape 7"/>
          <p:cNvSpPr txBox="1"/>
          <p:nvPr/>
        </p:nvSpPr>
        <p:spPr>
          <a:xfrm>
            <a:off x="8280000" y="1440000"/>
            <a:ext cx="3636720" cy="82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400" spc="-1" strike="noStrike">
                <a:latin typeface="Arial"/>
              </a:rPr>
              <a:t>GeoJSON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05" name="CustomShape 8"/>
          <p:cNvSpPr/>
          <p:nvPr/>
        </p:nvSpPr>
        <p:spPr>
          <a:xfrm>
            <a:off x="7559280" y="3420000"/>
            <a:ext cx="1260720" cy="540000"/>
          </a:xfrm>
          <a:custGeom>
            <a:avLst/>
            <a:gdLst/>
            <a:ahLst/>
            <a:rect l="0" t="0" r="r" b="b"/>
            <a:pathLst>
              <a:path w="3504" h="1502">
                <a:moveTo>
                  <a:pt x="0" y="375"/>
                </a:moveTo>
                <a:lnTo>
                  <a:pt x="2627" y="375"/>
                </a:lnTo>
                <a:lnTo>
                  <a:pt x="2627" y="0"/>
                </a:lnTo>
                <a:lnTo>
                  <a:pt x="3503" y="750"/>
                </a:lnTo>
                <a:lnTo>
                  <a:pt x="2627" y="1501"/>
                </a:lnTo>
                <a:lnTo>
                  <a:pt x="2627" y="1125"/>
                </a:lnTo>
                <a:lnTo>
                  <a:pt x="0" y="1125"/>
                </a:lnTo>
                <a:lnTo>
                  <a:pt x="0" y="375"/>
                </a:lnTo>
              </a:path>
            </a:pathLst>
          </a:custGeom>
          <a:solidFill>
            <a:srgbClr val="ff0000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9"/>
          <p:cNvSpPr/>
          <p:nvPr/>
        </p:nvSpPr>
        <p:spPr>
          <a:xfrm>
            <a:off x="7272000" y="4140000"/>
            <a:ext cx="1800000" cy="10800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720" rIns="108720" tIns="63720" bIns="63720" anchor="ctr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Zjednodušení</a:t>
            </a:r>
            <a:endParaRPr b="0" lang="cs-CZ" sz="1800" spc="-1" strike="noStrike">
              <a:latin typeface="Arial"/>
            </a:endParaRPr>
          </a:p>
          <a:p>
            <a:pPr algn="ctr"/>
            <a:r>
              <a:rPr b="0" lang="cs-CZ" sz="1800" spc="-1" strike="noStrike">
                <a:latin typeface="Arial"/>
              </a:rPr>
              <a:t>Georeference</a:t>
            </a:r>
            <a:endParaRPr b="0" lang="cs-CZ" sz="1800" spc="-1" strike="noStrike">
              <a:latin typeface="Arial"/>
            </a:endParaRPr>
          </a:p>
          <a:p>
            <a:pPr algn="ctr"/>
            <a:r>
              <a:rPr b="0" lang="cs-CZ" sz="1800" spc="-1" strike="noStrike">
                <a:latin typeface="Arial"/>
              </a:rPr>
              <a:t>Souřadnice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07" name="CustomShape 10"/>
          <p:cNvSpPr/>
          <p:nvPr/>
        </p:nvSpPr>
        <p:spPr>
          <a:xfrm>
            <a:off x="2952000" y="4140000"/>
            <a:ext cx="1800000" cy="12600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720" rIns="108720" tIns="63720" bIns="63720" anchor="ctr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Maskování</a:t>
            </a:r>
            <a:endParaRPr b="0" lang="cs-CZ" sz="1800" spc="-1" strike="noStrike">
              <a:latin typeface="Arial"/>
            </a:endParaRPr>
          </a:p>
          <a:p>
            <a:pPr algn="ctr"/>
            <a:r>
              <a:rPr b="0" lang="cs-CZ" sz="1800" spc="-1" strike="noStrike">
                <a:latin typeface="Arial"/>
              </a:rPr>
              <a:t>Filtrace</a:t>
            </a:r>
            <a:endParaRPr b="0" lang="cs-CZ" sz="1800" spc="-1" strike="noStrike">
              <a:latin typeface="Arial"/>
            </a:endParaRPr>
          </a:p>
          <a:p>
            <a:pPr algn="ctr"/>
            <a:r>
              <a:rPr b="0" lang="cs-CZ" sz="1800" spc="-1" strike="noStrike">
                <a:latin typeface="Arial"/>
              </a:rPr>
              <a:t>Extrakce linií</a:t>
            </a:r>
            <a:endParaRPr b="0" lang="cs-CZ" sz="1800" spc="-1" strike="noStrike">
              <a:latin typeface="Arial"/>
            </a:endParaRPr>
          </a:p>
          <a:p>
            <a:pPr algn="ctr"/>
            <a:r>
              <a:rPr b="0" lang="cs-CZ" sz="1800" spc="-1" strike="noStrike">
                <a:latin typeface="Arial"/>
              </a:rPr>
              <a:t>a metadat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Ukazatele výskytu front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rcRect l="26573" t="9477" r="17323" b="11457"/>
          <a:stretch/>
        </p:blipFill>
        <p:spPr>
          <a:xfrm>
            <a:off x="180000" y="2101680"/>
            <a:ext cx="4836960" cy="3514320"/>
          </a:xfrm>
          <a:prstGeom prst="rect">
            <a:avLst/>
          </a:prstGeom>
          <a:ln w="0">
            <a:noFill/>
          </a:ln>
        </p:spPr>
      </p:pic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4860000" y="2124000"/>
            <a:ext cx="4607280" cy="3520440"/>
          </a:xfrm>
          <a:prstGeom prst="rect">
            <a:avLst/>
          </a:prstGeom>
          <a:ln w="0">
            <a:noFill/>
          </a:ln>
        </p:spPr>
      </p:pic>
      <p:pic>
        <p:nvPicPr>
          <p:cNvPr id="112" name="" descr=""/>
          <p:cNvPicPr/>
          <p:nvPr/>
        </p:nvPicPr>
        <p:blipFill>
          <a:blip r:embed="rId3"/>
          <a:srcRect l="22213" t="14714" r="50365" b="13325"/>
          <a:stretch/>
        </p:blipFill>
        <p:spPr>
          <a:xfrm>
            <a:off x="9467280" y="2232000"/>
            <a:ext cx="2519640" cy="3348000"/>
          </a:xfrm>
          <a:prstGeom prst="rect">
            <a:avLst/>
          </a:prstGeom>
          <a:ln w="0">
            <a:noFill/>
          </a:ln>
        </p:spPr>
      </p:pic>
      <p:sp>
        <p:nvSpPr>
          <p:cNvPr id="113" name="TextShape 3"/>
          <p:cNvSpPr txBox="1"/>
          <p:nvPr/>
        </p:nvSpPr>
        <p:spPr>
          <a:xfrm>
            <a:off x="180360" y="1620000"/>
            <a:ext cx="4499640" cy="64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400" spc="-1" strike="noStrike">
                <a:latin typeface="Arial"/>
              </a:rPr>
              <a:t>Frontogenetická funkce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14" name="TextShape 4"/>
          <p:cNvSpPr txBox="1"/>
          <p:nvPr/>
        </p:nvSpPr>
        <p:spPr>
          <a:xfrm>
            <a:off x="4860000" y="1654200"/>
            <a:ext cx="4499640" cy="64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400" spc="-1" strike="noStrike">
                <a:latin typeface="Arial"/>
              </a:rPr>
              <a:t>Termální frontální parametr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15" name="TextShape 5"/>
          <p:cNvSpPr txBox="1"/>
          <p:nvPr/>
        </p:nvSpPr>
        <p:spPr>
          <a:xfrm>
            <a:off x="9360000" y="1620000"/>
            <a:ext cx="2700000" cy="64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400" spc="-1" strike="noStrike">
                <a:latin typeface="Arial"/>
              </a:rPr>
              <a:t>Q-vektory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Ukazatele výskytu front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720000" y="1980000"/>
            <a:ext cx="5384160" cy="4140000"/>
          </a:xfrm>
          <a:prstGeom prst="rect">
            <a:avLst/>
          </a:prstGeom>
          <a:ln w="0">
            <a:noFill/>
          </a:ln>
        </p:spPr>
      </p:pic>
      <p:pic>
        <p:nvPicPr>
          <p:cNvPr id="119" name="" descr=""/>
          <p:cNvPicPr/>
          <p:nvPr/>
        </p:nvPicPr>
        <p:blipFill>
          <a:blip r:embed="rId2"/>
          <a:srcRect l="11805" t="10754" r="17762" b="10501"/>
          <a:stretch/>
        </p:blipFill>
        <p:spPr>
          <a:xfrm>
            <a:off x="6294240" y="2016000"/>
            <a:ext cx="5441760" cy="4258800"/>
          </a:xfrm>
          <a:prstGeom prst="rect">
            <a:avLst/>
          </a:prstGeom>
          <a:ln w="0">
            <a:noFill/>
          </a:ln>
        </p:spPr>
      </p:pic>
      <p:sp>
        <p:nvSpPr>
          <p:cNvPr id="120" name="TextShape 3"/>
          <p:cNvSpPr txBox="1"/>
          <p:nvPr/>
        </p:nvSpPr>
        <p:spPr>
          <a:xfrm>
            <a:off x="720000" y="1620000"/>
            <a:ext cx="5220000" cy="5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400" spc="-1" strike="noStrike">
                <a:latin typeface="Arial"/>
              </a:rPr>
              <a:t>Rychlost větru v 300 </a:t>
            </a:r>
            <a:r>
              <a:rPr b="0" lang="cs-CZ" sz="2400" spc="-1" strike="noStrike">
                <a:latin typeface="Arial"/>
              </a:rPr>
              <a:t>hPa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21" name="TextShape 4"/>
          <p:cNvSpPr txBox="1"/>
          <p:nvPr/>
        </p:nvSpPr>
        <p:spPr>
          <a:xfrm>
            <a:off x="6300000" y="1620000"/>
            <a:ext cx="5220000" cy="5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400" spc="-1" strike="noStrike">
                <a:latin typeface="Arial"/>
              </a:rPr>
              <a:t>Teplota v 850 hPa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900000" y="2948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Příprava datasetu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rcRect l="0" t="0" r="49954" b="0"/>
          <a:stretch/>
        </p:blipFill>
        <p:spPr>
          <a:xfrm>
            <a:off x="5220000" y="2159640"/>
            <a:ext cx="2881080" cy="2880360"/>
          </a:xfrm>
          <a:prstGeom prst="rect">
            <a:avLst/>
          </a:prstGeom>
          <a:ln w="0">
            <a:noFill/>
          </a:ln>
          <a:effectLst>
            <a:glow rad="38160">
              <a:srgbClr val="000000"/>
            </a:glow>
          </a:effectLst>
        </p:spPr>
      </p:pic>
      <p:pic>
        <p:nvPicPr>
          <p:cNvPr id="125" name="" descr=""/>
          <p:cNvPicPr/>
          <p:nvPr/>
        </p:nvPicPr>
        <p:blipFill>
          <a:blip r:embed="rId2"/>
          <a:srcRect l="27559" t="28869" r="32028" b="16017"/>
          <a:stretch/>
        </p:blipFill>
        <p:spPr>
          <a:xfrm>
            <a:off x="540720" y="1620000"/>
            <a:ext cx="2519280" cy="2404800"/>
          </a:xfrm>
          <a:prstGeom prst="rect">
            <a:avLst/>
          </a:prstGeom>
          <a:ln w="0">
            <a:noFill/>
          </a:ln>
          <a:effectLst>
            <a:glow rad="38160">
              <a:srgbClr val="000000"/>
            </a:glow>
          </a:effectLst>
        </p:spPr>
      </p:pic>
      <p:pic>
        <p:nvPicPr>
          <p:cNvPr id="126" name="" descr=""/>
          <p:cNvPicPr/>
          <p:nvPr/>
        </p:nvPicPr>
        <p:blipFill>
          <a:blip r:embed="rId3"/>
          <a:srcRect l="38384" t="25766" r="29138" b="14102"/>
          <a:stretch/>
        </p:blipFill>
        <p:spPr>
          <a:xfrm>
            <a:off x="901080" y="2700000"/>
            <a:ext cx="2518920" cy="2404800"/>
          </a:xfrm>
          <a:prstGeom prst="rect">
            <a:avLst/>
          </a:prstGeom>
          <a:ln w="0">
            <a:noFill/>
          </a:ln>
          <a:effectLst>
            <a:glow rad="38160">
              <a:srgbClr val="000000"/>
            </a:glow>
          </a:effectLst>
        </p:spPr>
      </p:pic>
      <p:pic>
        <p:nvPicPr>
          <p:cNvPr id="127" name="" descr=""/>
          <p:cNvPicPr/>
          <p:nvPr/>
        </p:nvPicPr>
        <p:blipFill>
          <a:blip r:embed="rId4"/>
          <a:srcRect l="37844" t="0" r="0" b="0"/>
          <a:stretch/>
        </p:blipFill>
        <p:spPr>
          <a:xfrm>
            <a:off x="4140000" y="3400920"/>
            <a:ext cx="919080" cy="578520"/>
          </a:xfrm>
          <a:prstGeom prst="rect">
            <a:avLst/>
          </a:prstGeom>
          <a:ln w="0">
            <a:noFill/>
          </a:ln>
        </p:spPr>
      </p:pic>
      <p:pic>
        <p:nvPicPr>
          <p:cNvPr id="128" name="" descr=""/>
          <p:cNvPicPr/>
          <p:nvPr/>
        </p:nvPicPr>
        <p:blipFill>
          <a:blip r:embed="rId5"/>
          <a:srcRect l="27556" t="28865" r="32016" b="16009"/>
          <a:stretch/>
        </p:blipFill>
        <p:spPr>
          <a:xfrm>
            <a:off x="1441080" y="3535200"/>
            <a:ext cx="2518920" cy="2404800"/>
          </a:xfrm>
          <a:prstGeom prst="rect">
            <a:avLst/>
          </a:prstGeom>
          <a:ln w="0">
            <a:noFill/>
          </a:ln>
          <a:effectLst>
            <a:glow rad="38160">
              <a:srgbClr val="000000"/>
            </a:glow>
          </a:effectLst>
        </p:spPr>
      </p:pic>
      <p:pic>
        <p:nvPicPr>
          <p:cNvPr id="129" name="" descr=""/>
          <p:cNvPicPr/>
          <p:nvPr/>
        </p:nvPicPr>
        <p:blipFill>
          <a:blip r:embed="rId6"/>
          <a:srcRect l="51384" t="0" r="-2838" b="0"/>
          <a:stretch/>
        </p:blipFill>
        <p:spPr>
          <a:xfrm>
            <a:off x="8856000" y="2160000"/>
            <a:ext cx="2962080" cy="2880000"/>
          </a:xfrm>
          <a:prstGeom prst="rect">
            <a:avLst/>
          </a:prstGeom>
          <a:ln w="0">
            <a:noFill/>
          </a:ln>
          <a:effectLst>
            <a:glow rad="38160">
              <a:srgbClr val="000000"/>
            </a:glow>
          </a:effectLst>
        </p:spPr>
      </p:pic>
      <p:sp>
        <p:nvSpPr>
          <p:cNvPr id="130" name="CustomShape 3"/>
          <p:cNvSpPr/>
          <p:nvPr/>
        </p:nvSpPr>
        <p:spPr>
          <a:xfrm>
            <a:off x="8208000" y="3348000"/>
            <a:ext cx="540000" cy="540000"/>
          </a:xfrm>
          <a:custGeom>
            <a:avLst/>
            <a:gdLst/>
            <a:ahLst/>
            <a:rect l="0" t="0" r="r" b="b"/>
            <a:pathLst>
              <a:path w="1502" h="1502">
                <a:moveTo>
                  <a:pt x="590" y="0"/>
                </a:moveTo>
                <a:lnTo>
                  <a:pt x="910" y="0"/>
                </a:lnTo>
                <a:lnTo>
                  <a:pt x="910" y="590"/>
                </a:lnTo>
                <a:lnTo>
                  <a:pt x="1501" y="590"/>
                </a:lnTo>
                <a:lnTo>
                  <a:pt x="1501" y="910"/>
                </a:lnTo>
                <a:lnTo>
                  <a:pt x="910" y="910"/>
                </a:lnTo>
                <a:lnTo>
                  <a:pt x="910" y="1501"/>
                </a:lnTo>
                <a:lnTo>
                  <a:pt x="590" y="1501"/>
                </a:lnTo>
                <a:lnTo>
                  <a:pt x="590" y="910"/>
                </a:lnTo>
                <a:lnTo>
                  <a:pt x="0" y="910"/>
                </a:lnTo>
                <a:lnTo>
                  <a:pt x="0" y="590"/>
                </a:lnTo>
                <a:lnTo>
                  <a:pt x="590" y="590"/>
                </a:lnTo>
                <a:lnTo>
                  <a:pt x="590" y="0"/>
                </a:lnTo>
              </a:path>
            </a:pathLst>
          </a:custGeom>
          <a:solidFill>
            <a:srgbClr val="158466"/>
          </a:solidFill>
          <a:ln w="38160">
            <a:solidFill>
              <a:srgbClr val="1584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TextShape 4"/>
          <p:cNvSpPr txBox="1"/>
          <p:nvPr/>
        </p:nvSpPr>
        <p:spPr>
          <a:xfrm>
            <a:off x="5220000" y="1656000"/>
            <a:ext cx="2880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400" spc="-1" strike="noStrike">
                <a:latin typeface="Arial"/>
              </a:rPr>
              <a:t>Kompozit produktů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32" name="TextShape 5"/>
          <p:cNvSpPr txBox="1"/>
          <p:nvPr/>
        </p:nvSpPr>
        <p:spPr>
          <a:xfrm>
            <a:off x="8820000" y="1669680"/>
            <a:ext cx="2880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400" spc="-1" strike="noStrike">
                <a:latin typeface="Arial"/>
              </a:rPr>
              <a:t>Reálná situace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GAN neuronová síť –⁠⁠⁠⁠⁠⁠ pix2pix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913320" y="1296000"/>
            <a:ext cx="10440000" cy="471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pro práci</Template>
  <TotalTime>171</TotalTime>
  <Application>LibreOffice/7.0.4.2$Linux_X86_64 LibreOffice_project/00$Build-2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2020-03-21T20:56:17Z</dcterms:created>
  <dc:creator>Petr Mazouch</dc:creator>
  <dc:description/>
  <dc:language>cs-CZ</dc:language>
  <cp:lastModifiedBy/>
  <dcterms:modified xsi:type="dcterms:W3CDTF">2024-04-29T01:39:04Z</dcterms:modified>
  <cp:revision>41</cp:revision>
  <dc:subject/>
  <dc:title>Název práce: Jméno: Škola: Kraj: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r8>3</vt:r8>
  </property>
</Properties>
</file>