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_rels/.rels" ContentType="application/vnd.openxmlformats-package.relationships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_rels/slideMaster3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slideMaster2.xml" ContentType="application/vnd.openxmlformats-officedocument.presentationml.slideMaster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4.png" ContentType="image/png"/>
  <Override PartName="/ppt/media/image3.png" ContentType="image/png"/>
  <Override PartName="/ppt/media/image1.png" ContentType="image/png"/>
  <Override PartName="/ppt/media/image2.png" ContentType="image/png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3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119983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108309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99040" y="4646880"/>
            <a:ext cx="108309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99040" y="464688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148800" y="464688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260960" y="182880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23240" y="182880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99040" y="464688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260960" y="464688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923240" y="464688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1" lang="cs-CZ" sz="4000" spc="-1" strike="noStrike">
              <a:solidFill>
                <a:srgbClr val="04617b"/>
              </a:solidFill>
              <a:latin typeface="Source Sans Pro Black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599040" y="301320"/>
            <a:ext cx="10798560" cy="5851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1" lang="cs-CZ" sz="4000" spc="-1" strike="noStrike">
              <a:solidFill>
                <a:srgbClr val="04617b"/>
              </a:solidFill>
              <a:latin typeface="Source Sans Pro Black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599040" y="464688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1" lang="cs-CZ" sz="4000" spc="-1" strike="noStrike">
              <a:solidFill>
                <a:srgbClr val="04617b"/>
              </a:solidFill>
              <a:latin typeface="Source Sans Pro Black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148800" y="464688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599040" y="4646880"/>
            <a:ext cx="108309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108309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99040" y="4646880"/>
            <a:ext cx="108309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599040" y="464688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148800" y="464688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260960" y="182880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923240" y="182880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599040" y="464688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260960" y="464688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923240" y="464688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1" lang="cs-CZ" sz="4000" spc="-1" strike="noStrike">
              <a:solidFill>
                <a:srgbClr val="04617b"/>
              </a:solidFill>
              <a:latin typeface="Source Sans Pro Black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599040" y="301320"/>
            <a:ext cx="10798560" cy="5851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1" lang="cs-CZ" sz="4000" spc="-1" strike="noStrike">
              <a:solidFill>
                <a:srgbClr val="04617b"/>
              </a:solidFill>
              <a:latin typeface="Source Sans Pro Black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99040" y="464688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6148800" y="464688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 type="body"/>
          </p:nvPr>
        </p:nvSpPr>
        <p:spPr>
          <a:xfrm>
            <a:off x="599040" y="4646880"/>
            <a:ext cx="108309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108309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599040" y="4646880"/>
            <a:ext cx="108309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599040" y="464688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 type="body"/>
          </p:nvPr>
        </p:nvSpPr>
        <p:spPr>
          <a:xfrm>
            <a:off x="6148800" y="464688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4260960" y="182880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 type="body"/>
          </p:nvPr>
        </p:nvSpPr>
        <p:spPr>
          <a:xfrm>
            <a:off x="7923240" y="182880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 type="body"/>
          </p:nvPr>
        </p:nvSpPr>
        <p:spPr>
          <a:xfrm>
            <a:off x="599040" y="464688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 type="body"/>
          </p:nvPr>
        </p:nvSpPr>
        <p:spPr>
          <a:xfrm>
            <a:off x="4260960" y="464688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 type="body"/>
          </p:nvPr>
        </p:nvSpPr>
        <p:spPr>
          <a:xfrm>
            <a:off x="7923240" y="4646880"/>
            <a:ext cx="348732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99040" y="301320"/>
            <a:ext cx="10798560" cy="5851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1" lang="cs-CZ" sz="4000" spc="-1" strike="noStrike">
              <a:solidFill>
                <a:srgbClr val="04617b"/>
              </a:solidFill>
              <a:latin typeface="Source Sans Pro Black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99040" y="464688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148800" y="464688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/>
          </a:bodyPr>
          <a:p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148800" y="1828800"/>
            <a:ext cx="52851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99040" y="4646880"/>
            <a:ext cx="10830960" cy="2573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cs-CZ" sz="3200" spc="-1" strike="noStrike">
              <a:latin typeface="Source Sans Pro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/>
          </p:nvPr>
        </p:nvSpPr>
        <p:spPr>
          <a:xfrm>
            <a:off x="563040" y="6887160"/>
            <a:ext cx="2795400" cy="521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cs-CZ" sz="2400" spc="-1" strike="noStrike">
                <a:solidFill>
                  <a:srgbClr val="dbf5f9"/>
                </a:solidFill>
                <a:latin typeface="Source Sans Pro"/>
              </a:rPr>
              <a:t>&lt;datum/čas&gt;</a:t>
            </a:r>
            <a:endParaRPr b="0" lang="cs-CZ" sz="2400" spc="-1" strike="noStrike">
              <a:solidFill>
                <a:srgbClr val="dbf5f9"/>
              </a:solidFill>
              <a:latin typeface="Source Sans Pro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/>
          </p:nvPr>
        </p:nvSpPr>
        <p:spPr>
          <a:xfrm>
            <a:off x="4066560" y="6887160"/>
            <a:ext cx="3803040" cy="521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cs-CZ" sz="2400" spc="-1" strike="noStrike">
                <a:solidFill>
                  <a:srgbClr val="dbf5f9"/>
                </a:solidFill>
                <a:latin typeface="Source Sans Pro"/>
              </a:rPr>
              <a:t>&lt;zápatí&gt;</a:t>
            </a:r>
            <a:endParaRPr b="0" lang="cs-CZ" sz="2400" spc="-1" strike="noStrike">
              <a:solidFill>
                <a:srgbClr val="dbf5f9"/>
              </a:solidFill>
              <a:latin typeface="Source Sans Pro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566200" y="6887160"/>
            <a:ext cx="2795400" cy="521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747AB6A3-8561-4D3A-9B86-DDA14422D4BA}" type="slidenum">
              <a:rPr b="0" lang="cs-CZ" sz="2400" spc="-1" strike="noStrike">
                <a:solidFill>
                  <a:srgbClr val="dbf5f9"/>
                </a:solidFill>
                <a:latin typeface="Source Sans Pro"/>
              </a:rPr>
              <a:t>&lt;číslo&gt;</a:t>
            </a:fld>
            <a:endParaRPr b="0" lang="cs-CZ" sz="2400" spc="-1" strike="noStrike">
              <a:solidFill>
                <a:srgbClr val="dbf5f9"/>
              </a:solidFill>
              <a:latin typeface="Source Sans Pro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548640" y="301320"/>
            <a:ext cx="10798560" cy="4453560"/>
          </a:xfrm>
          <a:prstGeom prst="rect">
            <a:avLst/>
          </a:prstGeom>
        </p:spPr>
        <p:txBody>
          <a:bodyPr lIns="0" rIns="0" tIns="0" bIns="0" anchor="b">
            <a:normAutofit/>
          </a:bodyPr>
          <a:p>
            <a:r>
              <a:rPr b="0" lang="cs-CZ" sz="8000" spc="-1" strike="noStrike">
                <a:solidFill>
                  <a:srgbClr val="04617b"/>
                </a:solidFill>
                <a:latin typeface="Source Sans Pro Light"/>
              </a:rPr>
              <a:t>Klikněte pro úpravu formátu textu nadpisu</a:t>
            </a:r>
            <a:endParaRPr b="0" lang="cs-CZ" sz="8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52960" y="5216400"/>
            <a:ext cx="10789920" cy="1550160"/>
          </a:xfrm>
          <a:prstGeom prst="rect">
            <a:avLst/>
          </a:prstGeom>
        </p:spPr>
        <p:txBody>
          <a:bodyPr lIns="0" rIns="0" tIns="0" bIns="0">
            <a:normAutofit fontScale="39000"/>
          </a:bodyPr>
          <a:p>
            <a:pPr marL="432000" indent="-324000">
              <a:spcAft>
                <a:spcPts val="1233"/>
              </a:spcAft>
              <a:buClr>
                <a:srgbClr val="f49100"/>
              </a:buClr>
              <a:buSzPct val="45000"/>
              <a:buFont typeface="Wingdings" charset="2"/>
              <a:buChar char=""/>
            </a:pPr>
            <a:r>
              <a:rPr b="0" lang="cs-CZ" sz="2800" spc="-1" strike="noStrike">
                <a:solidFill>
                  <a:srgbClr val="dbf5f9"/>
                </a:solidFill>
                <a:latin typeface="Source Sans Pro"/>
              </a:rPr>
              <a:t>Klikněte pro úpravu formátu textu osnovy</a:t>
            </a:r>
            <a:endParaRPr b="0" lang="cs-CZ" sz="2800" spc="-1" strike="noStrike">
              <a:solidFill>
                <a:srgbClr val="dbf5f9"/>
              </a:solidFill>
              <a:latin typeface="Source Sans Pro"/>
            </a:endParaRPr>
          </a:p>
          <a:p>
            <a:pPr lvl="1" marL="864000" indent="-324000">
              <a:spcAft>
                <a:spcPts val="1123"/>
              </a:spcAft>
              <a:buClr>
                <a:srgbClr val="f49100"/>
              </a:buClr>
              <a:buSzPct val="75000"/>
              <a:buFont typeface="Symbol" charset="2"/>
              <a:buChar char=""/>
            </a:pPr>
            <a:r>
              <a:rPr b="0" lang="cs-CZ" sz="2200" spc="-1" strike="noStrike">
                <a:solidFill>
                  <a:srgbClr val="dbf5f9"/>
                </a:solidFill>
                <a:latin typeface="Source Sans Pro"/>
              </a:rPr>
              <a:t>Druhá úroveň</a:t>
            </a:r>
            <a:endParaRPr b="0" lang="cs-CZ" sz="2200" spc="-1" strike="noStrike">
              <a:solidFill>
                <a:srgbClr val="dbf5f9"/>
              </a:solidFill>
              <a:latin typeface="Source Sans Pro"/>
            </a:endParaRPr>
          </a:p>
          <a:p>
            <a:pPr lvl="2" marL="1296000" indent="-288000">
              <a:spcAft>
                <a:spcPts val="850"/>
              </a:spcAft>
              <a:buClr>
                <a:srgbClr val="f49100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solidFill>
                  <a:srgbClr val="dbf5f9"/>
                </a:solidFill>
                <a:latin typeface="Source Sans Pro"/>
              </a:rPr>
              <a:t>Třetí úroveň</a:t>
            </a:r>
            <a:endParaRPr b="0" lang="cs-CZ" sz="2400" spc="-1" strike="noStrike">
              <a:solidFill>
                <a:srgbClr val="dbf5f9"/>
              </a:solidFill>
              <a:latin typeface="Source Sans Pro"/>
            </a:endParaRPr>
          </a:p>
          <a:p>
            <a:pPr lvl="3" marL="1728000" indent="-216000">
              <a:spcAft>
                <a:spcPts val="567"/>
              </a:spcAft>
              <a:buClr>
                <a:srgbClr val="f49100"/>
              </a:buClr>
              <a:buSzPct val="75000"/>
              <a:buFont typeface="Symbol" charset="2"/>
              <a:buChar char=""/>
            </a:pPr>
            <a:r>
              <a:rPr b="0" lang="cs-CZ" sz="2000" spc="-1" strike="noStrike">
                <a:solidFill>
                  <a:srgbClr val="dbf5f9"/>
                </a:solidFill>
                <a:latin typeface="Source Sans Pro"/>
              </a:rPr>
              <a:t>Čtvrtá úroveň osnovy</a:t>
            </a:r>
            <a:endParaRPr b="0" lang="cs-CZ" sz="2000" spc="-1" strike="noStrike">
              <a:solidFill>
                <a:srgbClr val="dbf5f9"/>
              </a:solidFill>
              <a:latin typeface="Source Sans Pro"/>
            </a:endParaRPr>
          </a:p>
          <a:p>
            <a:pPr lvl="4" marL="2160000" indent="-216000">
              <a:spcAft>
                <a:spcPts val="283"/>
              </a:spcAft>
              <a:buClr>
                <a:srgbClr val="f491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solidFill>
                  <a:srgbClr val="dbf5f9"/>
                </a:solidFill>
                <a:latin typeface="Source Sans Pro"/>
              </a:rPr>
              <a:t>Pátá úroveň osnovy</a:t>
            </a:r>
            <a:endParaRPr b="0" lang="cs-CZ" sz="2000" spc="-1" strike="noStrike">
              <a:solidFill>
                <a:srgbClr val="dbf5f9"/>
              </a:solidFill>
              <a:latin typeface="Source Sans Pro"/>
            </a:endParaRPr>
          </a:p>
          <a:p>
            <a:pPr lvl="5" marL="2592000" indent="-216000">
              <a:spcAft>
                <a:spcPts val="283"/>
              </a:spcAft>
              <a:buClr>
                <a:srgbClr val="f491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solidFill>
                  <a:srgbClr val="dbf5f9"/>
                </a:solidFill>
                <a:latin typeface="Source Sans Pro"/>
              </a:rPr>
              <a:t>Šestá úroveň</a:t>
            </a:r>
            <a:endParaRPr b="0" lang="cs-CZ" sz="2000" spc="-1" strike="noStrike">
              <a:solidFill>
                <a:srgbClr val="dbf5f9"/>
              </a:solidFill>
              <a:latin typeface="Source Sans Pro"/>
            </a:endParaRPr>
          </a:p>
          <a:p>
            <a:pPr lvl="6" marL="3024000" indent="-216000">
              <a:spcAft>
                <a:spcPts val="283"/>
              </a:spcAft>
              <a:buClr>
                <a:srgbClr val="f491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solidFill>
                  <a:srgbClr val="dbf5f9"/>
                </a:solidFill>
                <a:latin typeface="Source Sans Pro"/>
              </a:rPr>
              <a:t>Sedmá úroveň</a:t>
            </a:r>
            <a:endParaRPr b="0" lang="cs-CZ" sz="2000" spc="-1" strike="noStrike">
              <a:solidFill>
                <a:srgbClr val="dbf5f9"/>
              </a:solidFill>
              <a:latin typeface="Source Sans Pro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99040" y="121320"/>
            <a:ext cx="10798560" cy="1262160"/>
          </a:xfrm>
          <a:prstGeom prst="rect">
            <a:avLst/>
          </a:prstGeom>
        </p:spPr>
        <p:txBody>
          <a:bodyPr lIns="0" rIns="0" tIns="0" bIns="0" anchor="b">
            <a:normAutofit fontScale="59000"/>
          </a:bodyPr>
          <a:p>
            <a:r>
              <a:rPr b="0" lang="cs-CZ" sz="6000" spc="-1" strike="noStrike">
                <a:solidFill>
                  <a:srgbClr val="ffffff"/>
                </a:solidFill>
                <a:latin typeface="Source Sans Pro Light"/>
              </a:rPr>
              <a:t>Klikněte pro úpravu formátu textu nadpisu</a:t>
            </a:r>
            <a:endParaRPr b="0" lang="cs-CZ" sz="6000" spc="-1" strike="noStrike">
              <a:solidFill>
                <a:srgbClr val="ffffff"/>
              </a:solidFill>
              <a:latin typeface="Source Sans Pro Light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99040" y="1920240"/>
            <a:ext cx="10739520" cy="4663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Klikněte pro úpravu formátu textu osnovy</a:t>
            </a:r>
            <a:endParaRPr b="0" lang="cs-CZ" sz="3200" spc="-1" strike="noStrike">
              <a:latin typeface="Source Sans Pro"/>
            </a:endParaRPr>
          </a:p>
          <a:p>
            <a:pPr lvl="1" marL="864000" indent="-324000">
              <a:spcAft>
                <a:spcPts val="1123"/>
              </a:spcAft>
              <a:buClr>
                <a:srgbClr val="04617b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Source Sans Pro"/>
              </a:rPr>
              <a:t>Druhá úroveň</a:t>
            </a:r>
            <a:endParaRPr b="0" lang="cs-CZ" sz="2800" spc="-1" strike="noStrike">
              <a:latin typeface="Source Sans Pro"/>
            </a:endParaRPr>
          </a:p>
          <a:p>
            <a:pPr lvl="2" marL="1296000" indent="-288000">
              <a:spcAft>
                <a:spcPts val="850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Source Sans Pro"/>
              </a:rPr>
              <a:t>Třetí úroveň</a:t>
            </a:r>
            <a:endParaRPr b="0" lang="cs-CZ" sz="2400" spc="-1" strike="noStrike">
              <a:latin typeface="Source Sans Pro"/>
            </a:endParaRPr>
          </a:p>
          <a:p>
            <a:pPr lvl="3" marL="1728000" indent="-216000">
              <a:spcAft>
                <a:spcPts val="567"/>
              </a:spcAft>
              <a:buClr>
                <a:srgbClr val="04617b"/>
              </a:buClr>
              <a:buSzPct val="75000"/>
              <a:buFont typeface="Symbol" charset="2"/>
              <a:buChar char=""/>
            </a:pPr>
            <a:r>
              <a:rPr b="0" lang="cs-CZ" sz="2400" spc="-1" strike="noStrike">
                <a:latin typeface="Source Sans Pro"/>
              </a:rPr>
              <a:t>Čtvrtá úroveň osnovy</a:t>
            </a:r>
            <a:endParaRPr b="0" lang="cs-CZ" sz="2400" spc="-1" strike="noStrike">
              <a:latin typeface="Source Sans Pro"/>
            </a:endParaRPr>
          </a:p>
          <a:p>
            <a:pPr lvl="4" marL="2160000" indent="-216000">
              <a:spcAft>
                <a:spcPts val="283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Source Sans Pro"/>
              </a:rPr>
              <a:t>Pátá úroveň osnovy</a:t>
            </a:r>
            <a:endParaRPr b="0" lang="cs-CZ" sz="2400" spc="-1" strike="noStrike">
              <a:latin typeface="Source Sans Pro"/>
            </a:endParaRPr>
          </a:p>
          <a:p>
            <a:pPr lvl="5" marL="2592000" indent="-216000">
              <a:spcAft>
                <a:spcPts val="283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Source Sans Pro"/>
              </a:rPr>
              <a:t>Šestá úroveň</a:t>
            </a:r>
            <a:endParaRPr b="0" lang="cs-CZ" sz="2400" spc="-1" strike="noStrike">
              <a:latin typeface="Source Sans Pro"/>
            </a:endParaRPr>
          </a:p>
          <a:p>
            <a:pPr lvl="6" marL="3024000" indent="-216000">
              <a:spcAft>
                <a:spcPts val="283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Source Sans Pro"/>
              </a:rPr>
              <a:t>Sedmá úroveň</a:t>
            </a:r>
            <a:endParaRPr b="0" lang="cs-CZ" sz="2400" spc="-1" strike="noStrike">
              <a:latin typeface="Source Sans Pro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599040" y="6887160"/>
            <a:ext cx="2795400" cy="521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cs-CZ" sz="2400" spc="-1" strike="noStrike">
                <a:solidFill>
                  <a:srgbClr val="484848"/>
                </a:solidFill>
                <a:latin typeface="Source Sans Pro"/>
              </a:rPr>
              <a:t>&lt;datum/čas&gt;</a:t>
            </a:r>
            <a:endParaRPr b="0" lang="cs-CZ" sz="2400" spc="-1" strike="noStrike">
              <a:solidFill>
                <a:srgbClr val="484848"/>
              </a:solidFill>
              <a:latin typeface="Source Sans Pro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102560" y="6887160"/>
            <a:ext cx="3803040" cy="521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cs-CZ" sz="2400" spc="-1" strike="noStrike">
                <a:solidFill>
                  <a:srgbClr val="484848"/>
                </a:solidFill>
                <a:latin typeface="Source Sans Pro"/>
              </a:rPr>
              <a:t>&lt;zápatí&gt;</a:t>
            </a:r>
            <a:endParaRPr b="0" lang="cs-CZ" sz="2400" spc="-1" strike="noStrike">
              <a:solidFill>
                <a:srgbClr val="484848"/>
              </a:solidFill>
              <a:latin typeface="Source Sans Pro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02200" y="6887160"/>
            <a:ext cx="2795400" cy="521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1B870F8F-8C41-4A22-A782-267D88529279}" type="slidenum">
              <a:rPr b="0" lang="cs-CZ" sz="2400" spc="-1" strike="noStrike">
                <a:solidFill>
                  <a:srgbClr val="484848"/>
                </a:solidFill>
                <a:latin typeface="Source Sans Pro"/>
              </a:rPr>
              <a:t>&lt;číslo&gt;</a:t>
            </a:fld>
            <a:endParaRPr b="0" lang="cs-CZ" sz="2400" spc="-1" strike="noStrike">
              <a:solidFill>
                <a:srgbClr val="484848"/>
              </a:solidFill>
              <a:latin typeface="Source Sans Pro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99040" y="301320"/>
            <a:ext cx="10798560" cy="1262160"/>
          </a:xfrm>
          <a:prstGeom prst="rect">
            <a:avLst/>
          </a:prstGeom>
        </p:spPr>
        <p:txBody>
          <a:bodyPr lIns="0" rIns="0" tIns="0" bIns="0" anchor="ctr">
            <a:normAutofit fontScale="59000"/>
          </a:bodyPr>
          <a:p>
            <a:r>
              <a:rPr b="0" lang="cs-CZ" sz="6000" spc="-1" strike="noStrike">
                <a:solidFill>
                  <a:srgbClr val="04617b"/>
                </a:solidFill>
                <a:latin typeface="Source Sans Pro Light"/>
              </a:rPr>
              <a:t>Klikněte pro úpravu formátu textu nadpisu</a:t>
            </a:r>
            <a:endParaRPr b="0" lang="cs-CZ" sz="6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599040" y="1828800"/>
            <a:ext cx="10830960" cy="5394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Aft>
                <a:spcPts val="1412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Klikněte pro úpravu formátu textu osnovy</a:t>
            </a:r>
            <a:endParaRPr b="0" lang="cs-CZ" sz="3200" spc="-1" strike="noStrike">
              <a:latin typeface="Source Sans Pro"/>
            </a:endParaRPr>
          </a:p>
          <a:p>
            <a:pPr lvl="1" marL="864000" indent="-324000">
              <a:spcAft>
                <a:spcPts val="1123"/>
              </a:spcAft>
              <a:buClr>
                <a:srgbClr val="04617b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Source Sans Pro"/>
              </a:rPr>
              <a:t>Druhá úroveň</a:t>
            </a:r>
            <a:endParaRPr b="0" lang="cs-CZ" sz="2800" spc="-1" strike="noStrike">
              <a:latin typeface="Source Sans Pro"/>
            </a:endParaRPr>
          </a:p>
          <a:p>
            <a:pPr lvl="2" marL="1296000" indent="-288000">
              <a:spcAft>
                <a:spcPts val="850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Source Sans Pro"/>
              </a:rPr>
              <a:t>Třetí úroveň</a:t>
            </a:r>
            <a:endParaRPr b="0" lang="cs-CZ" sz="2400" spc="-1" strike="noStrike">
              <a:latin typeface="Source Sans Pro"/>
            </a:endParaRPr>
          </a:p>
          <a:p>
            <a:pPr lvl="3" marL="1728000" indent="-216000">
              <a:spcAft>
                <a:spcPts val="567"/>
              </a:spcAft>
              <a:buClr>
                <a:srgbClr val="04617b"/>
              </a:buClr>
              <a:buSzPct val="75000"/>
              <a:buFont typeface="Symbol" charset="2"/>
              <a:buChar char=""/>
            </a:pPr>
            <a:r>
              <a:rPr b="0" lang="cs-CZ" sz="2400" spc="-1" strike="noStrike">
                <a:latin typeface="Source Sans Pro"/>
              </a:rPr>
              <a:t>Čtvrtá úroveň osnovy</a:t>
            </a:r>
            <a:endParaRPr b="0" lang="cs-CZ" sz="2400" spc="-1" strike="noStrike">
              <a:latin typeface="Source Sans Pro"/>
            </a:endParaRPr>
          </a:p>
          <a:p>
            <a:pPr lvl="4" marL="2160000" indent="-216000">
              <a:spcAft>
                <a:spcPts val="283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Source Sans Pro"/>
              </a:rPr>
              <a:t>Pátá úroveň osnovy</a:t>
            </a:r>
            <a:endParaRPr b="0" lang="cs-CZ" sz="2400" spc="-1" strike="noStrike">
              <a:latin typeface="Source Sans Pro"/>
            </a:endParaRPr>
          </a:p>
          <a:p>
            <a:pPr lvl="5" marL="2592000" indent="-216000">
              <a:spcAft>
                <a:spcPts val="283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Source Sans Pro"/>
              </a:rPr>
              <a:t>Šestá úroveň</a:t>
            </a:r>
            <a:endParaRPr b="0" lang="cs-CZ" sz="2400" spc="-1" strike="noStrike">
              <a:latin typeface="Source Sans Pro"/>
            </a:endParaRPr>
          </a:p>
          <a:p>
            <a:pPr lvl="6" marL="3024000" indent="-216000">
              <a:spcAft>
                <a:spcPts val="283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2400" spc="-1" strike="noStrike">
                <a:latin typeface="Source Sans Pro"/>
              </a:rPr>
              <a:t>Sedmá úroveň</a:t>
            </a:r>
            <a:endParaRPr b="0" lang="cs-CZ" sz="2400" spc="-1" strike="noStrike">
              <a:latin typeface="Source Sans Pro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dt"/>
          </p:nvPr>
        </p:nvSpPr>
        <p:spPr>
          <a:xfrm>
            <a:off x="599040" y="6827760"/>
            <a:ext cx="2795400" cy="521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cs-CZ" sz="2400" spc="-1" strike="noStrike">
                <a:solidFill>
                  <a:srgbClr val="484848"/>
                </a:solidFill>
                <a:latin typeface="Source Sans Pro"/>
              </a:rPr>
              <a:t>&lt;datum/čas&gt;</a:t>
            </a:r>
            <a:endParaRPr b="0" lang="cs-CZ" sz="2400" spc="-1" strike="noStrike">
              <a:solidFill>
                <a:srgbClr val="484848"/>
              </a:solidFill>
              <a:latin typeface="Source Sans Pro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ftr"/>
          </p:nvPr>
        </p:nvSpPr>
        <p:spPr>
          <a:xfrm>
            <a:off x="4102560" y="6827760"/>
            <a:ext cx="3803040" cy="521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cs-CZ" sz="2400" spc="-1" strike="noStrike">
                <a:solidFill>
                  <a:srgbClr val="484848"/>
                </a:solidFill>
                <a:latin typeface="Source Sans Pro"/>
              </a:rPr>
              <a:t>&lt;zápatí&gt;</a:t>
            </a:r>
            <a:endParaRPr b="0" lang="cs-CZ" sz="2400" spc="-1" strike="noStrike">
              <a:solidFill>
                <a:srgbClr val="484848"/>
              </a:solidFill>
              <a:latin typeface="Source Sans Pro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sldNum"/>
          </p:nvPr>
        </p:nvSpPr>
        <p:spPr>
          <a:xfrm>
            <a:off x="9188640" y="6827760"/>
            <a:ext cx="2253600" cy="521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5CB54E0B-C6DA-469F-AD66-3A3A3D560206}" type="slidenum">
              <a:rPr b="0" lang="cs-CZ" sz="2400" spc="-1" strike="noStrike">
                <a:solidFill>
                  <a:srgbClr val="484848"/>
                </a:solidFill>
                <a:latin typeface="Source Sans Pro"/>
              </a:rPr>
              <a:t>&lt;číslo&gt;</a:t>
            </a:fld>
            <a:endParaRPr b="0" lang="cs-CZ" sz="2400" spc="-1" strike="noStrike">
              <a:solidFill>
                <a:srgbClr val="484848"/>
              </a:solidFill>
              <a:latin typeface="Source Sans Pro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hyperlink" Target="http://www.programy1.borec.cz/gjs-meteo" TargetMode="External"/><Relationship Id="rId2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0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548640" y="301320"/>
            <a:ext cx="10798560" cy="4453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rmAutofit/>
          </a:bodyPr>
          <a:p>
            <a:r>
              <a:rPr b="0" lang="cs-CZ" sz="8000" spc="-1" strike="noStrike">
                <a:solidFill>
                  <a:srgbClr val="04617b"/>
                </a:solidFill>
                <a:latin typeface="Source Sans Pro Light"/>
              </a:rPr>
              <a:t>Školní meteostanice</a:t>
            </a:r>
            <a:endParaRPr b="0" lang="cs-CZ" sz="8000" spc="-1" strike="noStrike">
              <a:solidFill>
                <a:srgbClr val="04617b"/>
              </a:solidFill>
              <a:latin typeface="Source Sans Pro Light"/>
            </a:endParaRPr>
          </a:p>
        </p:txBody>
      </p:sp>
      <p:sp>
        <p:nvSpPr>
          <p:cNvPr id="124" name="TextShape 2"/>
          <p:cNvSpPr txBox="1"/>
          <p:nvPr/>
        </p:nvSpPr>
        <p:spPr>
          <a:xfrm>
            <a:off x="552960" y="5216400"/>
            <a:ext cx="10789920" cy="1550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spAutoFit/>
          </a:bodyPr>
          <a:p>
            <a:r>
              <a:rPr b="1" lang="cs-CZ" sz="3600" spc="-1" strike="noStrike">
                <a:solidFill>
                  <a:srgbClr val="dbf5f9"/>
                </a:solidFill>
                <a:latin typeface="Source Sans Pro"/>
              </a:rPr>
              <a:t>Pavel Pernička 03.A</a:t>
            </a:r>
            <a:endParaRPr b="1" lang="cs-CZ" sz="3600" spc="-1" strike="noStrike">
              <a:solidFill>
                <a:srgbClr val="dbf5f9"/>
              </a:solidFill>
              <a:latin typeface="Source Sans Pro"/>
            </a:endParaRPr>
          </a:p>
        </p:txBody>
      </p:sp>
      <p:sp>
        <p:nvSpPr>
          <p:cNvPr id="125" name="TextShape 3"/>
          <p:cNvSpPr txBox="1"/>
          <p:nvPr/>
        </p:nvSpPr>
        <p:spPr>
          <a:xfrm>
            <a:off x="552960" y="5927760"/>
            <a:ext cx="2183040" cy="456480"/>
          </a:xfrm>
          <a:prstGeom prst="rect">
            <a:avLst/>
          </a:prstGeom>
          <a:noFill/>
          <a:ln>
            <a:noFill/>
          </a:ln>
        </p:spPr>
        <p:txBody>
          <a:bodyPr lIns="36000" rIns="36000" tIns="36000" bIns="36000" anchor="ctr">
            <a:spAutoFit/>
          </a:bodyPr>
          <a:p>
            <a:r>
              <a:rPr b="0" lang="cs-CZ" sz="2600" spc="-1" strike="noStrike">
                <a:solidFill>
                  <a:srgbClr val="dddddd"/>
                </a:solidFill>
                <a:latin typeface="Source Sans Pro"/>
              </a:rPr>
              <a:t>2018/2019</a:t>
            </a:r>
            <a:endParaRPr b="0" lang="cs-CZ" sz="2600" spc="-1" strike="noStrike">
              <a:latin typeface="Source Sans Pro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599040" y="121320"/>
            <a:ext cx="1079856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rmAutofit/>
          </a:bodyPr>
          <a:p>
            <a:r>
              <a:rPr b="0" lang="cs-CZ" sz="6000" spc="-1" strike="noStrike">
                <a:solidFill>
                  <a:srgbClr val="ffffff"/>
                </a:solidFill>
                <a:latin typeface="Source Sans Pro Light"/>
              </a:rPr>
              <a:t>O co jde?</a:t>
            </a:r>
            <a:endParaRPr b="0" lang="cs-CZ" sz="6000" spc="-1" strike="noStrike">
              <a:solidFill>
                <a:srgbClr val="ffffff"/>
              </a:solidFill>
              <a:latin typeface="Source Sans Pro Light"/>
            </a:endParaRPr>
          </a:p>
        </p:txBody>
      </p:sp>
      <p:sp>
        <p:nvSpPr>
          <p:cNvPr id="127" name="TextShape 2"/>
          <p:cNvSpPr txBox="1"/>
          <p:nvPr/>
        </p:nvSpPr>
        <p:spPr>
          <a:xfrm>
            <a:off x="599040" y="1920240"/>
            <a:ext cx="10739520" cy="4663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 fontScale="80000"/>
          </a:bodyPr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Za naší školou se nachází budka meteostanice, kde téměř každý školní den chodím zapisovat aktuální meteorologická data:</a:t>
            </a:r>
            <a:endParaRPr b="0" lang="cs-CZ" sz="3200" spc="-1" strike="noStrike">
              <a:latin typeface="Source Sans Pro"/>
            </a:endParaRPr>
          </a:p>
          <a:p>
            <a:pPr lvl="1" marL="864000" indent="-324000">
              <a:spcAft>
                <a:spcPts val="1123"/>
              </a:spcAft>
              <a:buClr>
                <a:srgbClr val="04617b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Source Sans Pro"/>
              </a:rPr>
              <a:t>Teplotu a vlhkost vzduchu</a:t>
            </a:r>
            <a:endParaRPr b="0" lang="cs-CZ" sz="2800" spc="-1" strike="noStrike">
              <a:latin typeface="Source Sans Pro"/>
            </a:endParaRPr>
          </a:p>
          <a:p>
            <a:pPr lvl="1" marL="864000" indent="-324000">
              <a:spcAft>
                <a:spcPts val="1123"/>
              </a:spcAft>
              <a:buClr>
                <a:srgbClr val="04617b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Source Sans Pro"/>
              </a:rPr>
              <a:t>Rychlost větru</a:t>
            </a:r>
            <a:endParaRPr b="0" lang="cs-CZ" sz="2800" spc="-1" strike="noStrike">
              <a:latin typeface="Source Sans Pro"/>
            </a:endParaRPr>
          </a:p>
          <a:p>
            <a:pPr lvl="1" marL="864000" indent="-324000">
              <a:spcAft>
                <a:spcPts val="1123"/>
              </a:spcAft>
              <a:buClr>
                <a:srgbClr val="04617b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Source Sans Pro"/>
              </a:rPr>
              <a:t>Srážky</a:t>
            </a:r>
            <a:endParaRPr b="0" lang="cs-CZ" sz="2800" spc="-1" strike="noStrike"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Z mé domácí meteostanice zjistím atmosferický tlak (ke kterému přičtu 2,6 hPa kvůli rozdílu nadmořských výšek)</a:t>
            </a:r>
            <a:endParaRPr b="0" lang="cs-CZ" sz="3200" spc="-1" strike="noStrike"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Všechna data následně publikuji na web</a:t>
            </a:r>
            <a:endParaRPr b="0" lang="cs-CZ" sz="3200" spc="-1" strike="noStrike">
              <a:latin typeface="Source Sans Pro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599040" y="121320"/>
            <a:ext cx="1079856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rmAutofit/>
          </a:bodyPr>
          <a:p>
            <a:r>
              <a:rPr b="0" lang="cs-CZ" sz="6000" spc="-1" strike="noStrike">
                <a:solidFill>
                  <a:srgbClr val="ffffff"/>
                </a:solidFill>
                <a:latin typeface="Source Sans Pro Light"/>
              </a:rPr>
              <a:t>Jak jsem k tomu přišel?</a:t>
            </a:r>
            <a:endParaRPr b="0" lang="cs-CZ" sz="6000" spc="-1" strike="noStrike">
              <a:solidFill>
                <a:srgbClr val="ffffff"/>
              </a:solidFill>
              <a:latin typeface="Source Sans Pro Light"/>
            </a:endParaRPr>
          </a:p>
        </p:txBody>
      </p:sp>
      <p:sp>
        <p:nvSpPr>
          <p:cNvPr id="129" name="TextShape 2"/>
          <p:cNvSpPr txBox="1"/>
          <p:nvPr/>
        </p:nvSpPr>
        <p:spPr>
          <a:xfrm>
            <a:off x="599040" y="1920240"/>
            <a:ext cx="10739520" cy="4663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Jednou v sekundě si naše paní učitelka matematiky všimla, že se zajímám o meteorologii</a:t>
            </a:r>
            <a:endParaRPr b="0" lang="cs-CZ" sz="3200" spc="-1" strike="noStrike"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Tuto informaci předala panu učiteli Macháčkovi, se kterým jsem se domluvil, že budu chodit zapisovat data</a:t>
            </a:r>
            <a:endParaRPr b="0" lang="cs-CZ" sz="3200" spc="-1" strike="noStrike"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Následně mi dal klíče od meteostanice</a:t>
            </a:r>
            <a:endParaRPr b="0" lang="cs-CZ" sz="3200" spc="-1" strike="noStrike">
              <a:latin typeface="Source Sans Pro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599040" y="121320"/>
            <a:ext cx="1079856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rmAutofit/>
          </a:bodyPr>
          <a:p>
            <a:r>
              <a:rPr b="0" lang="cs-CZ" sz="6000" spc="-1" strike="noStrike">
                <a:solidFill>
                  <a:srgbClr val="ffffff"/>
                </a:solidFill>
                <a:latin typeface="Source Sans Pro Light"/>
              </a:rPr>
              <a:t>Web meteostanice</a:t>
            </a:r>
            <a:endParaRPr b="0" lang="cs-CZ" sz="6000" spc="-1" strike="noStrike">
              <a:solidFill>
                <a:srgbClr val="ffffff"/>
              </a:solidFill>
              <a:latin typeface="Source Sans Pro Light"/>
            </a:endParaRPr>
          </a:p>
        </p:txBody>
      </p:sp>
      <p:sp>
        <p:nvSpPr>
          <p:cNvPr id="131" name="TextShape 2"/>
          <p:cNvSpPr txBox="1"/>
          <p:nvPr/>
        </p:nvSpPr>
        <p:spPr>
          <a:xfrm>
            <a:off x="599040" y="1920240"/>
            <a:ext cx="10739520" cy="4663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 fontScale="82000"/>
          </a:bodyPr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Jelikož nepatřím mezi lidi, kteří mají ve věcech pořádek, tak se mi stávalo, že jsem občas někde založil papíry s naměřenými daty</a:t>
            </a:r>
            <a:endParaRPr b="0" lang="cs-CZ" sz="3200" spc="-1" strike="noStrike"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Když jsem je potřeboval, dalo mi jejich hledání pořádně zabrat</a:t>
            </a:r>
            <a:endParaRPr b="0" lang="cs-CZ" sz="3200" spc="-1" strike="noStrike"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Došel jsem k závěru, že to tak dál nejde a pustil jsem se do programování webu</a:t>
            </a:r>
            <a:endParaRPr b="0" lang="cs-CZ" sz="3200" spc="-1" strike="noStrike"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Je přeci mnohem pohodlnější si data uložit do databáze, než je hledat po šuplících, navíc si je může prohlížet úplně každý</a:t>
            </a:r>
            <a:endParaRPr b="0" lang="cs-CZ" sz="3200" spc="-1" strike="noStrike">
              <a:latin typeface="Source Sans Pro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599040" y="121320"/>
            <a:ext cx="1079856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rmAutofit/>
          </a:bodyPr>
          <a:p>
            <a:r>
              <a:rPr b="0" lang="cs-CZ" sz="6000" spc="-1" strike="noStrike">
                <a:solidFill>
                  <a:srgbClr val="ffffff"/>
                </a:solidFill>
                <a:latin typeface="Source Sans Pro Light"/>
              </a:rPr>
              <a:t>Web</a:t>
            </a:r>
            <a:endParaRPr b="0" lang="cs-CZ" sz="6000" spc="-1" strike="noStrike">
              <a:solidFill>
                <a:srgbClr val="ffffff"/>
              </a:solidFill>
              <a:latin typeface="Source Sans Pro Light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599040" y="1920240"/>
            <a:ext cx="10739520" cy="4663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 fontScale="61000"/>
          </a:bodyPr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Dokáže (skoro) dokonale znázornit naměřená data díky grafům a tabulkám</a:t>
            </a:r>
            <a:endParaRPr b="0" lang="cs-CZ" sz="3200" spc="-1" strike="noStrike"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Seznam funkcí:</a:t>
            </a:r>
            <a:endParaRPr b="0" lang="cs-CZ" sz="3200" spc="-1" strike="noStrike">
              <a:latin typeface="Source Sans Pro"/>
            </a:endParaRPr>
          </a:p>
          <a:p>
            <a:pPr lvl="1" marL="864000" indent="-324000">
              <a:spcAft>
                <a:spcPts val="1123"/>
              </a:spcAft>
              <a:buClr>
                <a:srgbClr val="04617b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Source Sans Pro"/>
              </a:rPr>
              <a:t>Jednoduchá předpověď počasí na následující den</a:t>
            </a:r>
            <a:endParaRPr b="0" lang="cs-CZ" sz="2800" spc="-1" strike="noStrike">
              <a:latin typeface="Source Sans Pro"/>
            </a:endParaRPr>
          </a:p>
          <a:p>
            <a:pPr lvl="1" marL="864000" indent="-324000">
              <a:spcAft>
                <a:spcPts val="1123"/>
              </a:spcAft>
              <a:buClr>
                <a:srgbClr val="04617b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Source Sans Pro"/>
              </a:rPr>
              <a:t>Tabulka posledního záznamu (podle kterého je předpověď) a vypočítaných hodnot (pocitová teplota, rosný bod)</a:t>
            </a:r>
            <a:endParaRPr b="0" lang="cs-CZ" sz="2800" spc="-1" strike="noStrike">
              <a:latin typeface="Source Sans Pro"/>
            </a:endParaRPr>
          </a:p>
          <a:p>
            <a:pPr lvl="1" marL="864000" indent="-324000">
              <a:spcAft>
                <a:spcPts val="1123"/>
              </a:spcAft>
              <a:buClr>
                <a:srgbClr val="04617b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Source Sans Pro"/>
              </a:rPr>
              <a:t>Grafy za zvolené období</a:t>
            </a:r>
            <a:endParaRPr b="0" lang="cs-CZ" sz="2800" spc="-1" strike="noStrike">
              <a:latin typeface="Source Sans Pro"/>
            </a:endParaRPr>
          </a:p>
          <a:p>
            <a:pPr lvl="1" marL="864000" indent="-324000">
              <a:spcAft>
                <a:spcPts val="1123"/>
              </a:spcAft>
              <a:buClr>
                <a:srgbClr val="04617b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Source Sans Pro"/>
              </a:rPr>
              <a:t>Tabulka všech záznamů</a:t>
            </a:r>
            <a:endParaRPr b="0" lang="cs-CZ" sz="2800" spc="-1" strike="noStrike">
              <a:latin typeface="Source Sans Pro"/>
            </a:endParaRPr>
          </a:p>
          <a:p>
            <a:pPr lvl="1" marL="864000" indent="-324000">
              <a:spcAft>
                <a:spcPts val="1123"/>
              </a:spcAft>
              <a:buClr>
                <a:srgbClr val="04617b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Source Sans Pro"/>
              </a:rPr>
              <a:t>Klimadiagram (funguje, ale špatně)</a:t>
            </a:r>
            <a:endParaRPr b="0" lang="cs-CZ" sz="2800" spc="-1" strike="noStrike">
              <a:latin typeface="Source Sans Pro"/>
            </a:endParaRPr>
          </a:p>
          <a:p>
            <a:pPr lvl="1" marL="864000" indent="-324000">
              <a:spcAft>
                <a:spcPts val="1123"/>
              </a:spcAft>
              <a:buClr>
                <a:srgbClr val="04617b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Source Sans Pro"/>
              </a:rPr>
              <a:t>Tabulka rekordních hodnot</a:t>
            </a:r>
            <a:endParaRPr b="0" lang="cs-CZ" sz="2800" spc="-1" strike="noStrike">
              <a:latin typeface="Source Sans Pro"/>
            </a:endParaRPr>
          </a:p>
          <a:p>
            <a:pPr lvl="1" marL="864000" indent="-324000">
              <a:spcAft>
                <a:spcPts val="1123"/>
              </a:spcAft>
              <a:buClr>
                <a:srgbClr val="04617b"/>
              </a:buClr>
              <a:buSzPct val="75000"/>
              <a:buFont typeface="Symbol" charset="2"/>
              <a:buChar char=""/>
            </a:pPr>
            <a:r>
              <a:rPr b="0" lang="cs-CZ" sz="2800" spc="-1" strike="noStrike">
                <a:latin typeface="Source Sans Pro"/>
              </a:rPr>
              <a:t>Strojově zpracovatelný výstup ve formátu JSON</a:t>
            </a:r>
            <a:endParaRPr b="0" lang="cs-CZ" sz="2800" spc="-1" strike="noStrike">
              <a:latin typeface="Source Sans Pro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599040" y="121320"/>
            <a:ext cx="1079856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rmAutofit/>
          </a:bodyPr>
          <a:p>
            <a:endParaRPr b="0" lang="cs-CZ" sz="6000" spc="-1" strike="noStrike">
              <a:solidFill>
                <a:srgbClr val="ffffff"/>
              </a:solidFill>
              <a:latin typeface="Source Sans Pro Light"/>
            </a:endParaRPr>
          </a:p>
        </p:txBody>
      </p:sp>
      <p:sp>
        <p:nvSpPr>
          <p:cNvPr id="135" name="TextShape 2"/>
          <p:cNvSpPr txBox="1"/>
          <p:nvPr/>
        </p:nvSpPr>
        <p:spPr>
          <a:xfrm>
            <a:off x="599040" y="1920240"/>
            <a:ext cx="10272960" cy="48477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Web byl poprvé spuštěn 20.10.2018</a:t>
            </a:r>
            <a:endParaRPr b="0" lang="cs-CZ" sz="3200" spc="-1" strike="noStrike"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Naleznete jej na adrese:</a:t>
            </a:r>
            <a:endParaRPr b="0" lang="cs-CZ" sz="3200" spc="-1" strike="noStrike">
              <a:latin typeface="Source Sans Pro"/>
            </a:endParaRPr>
          </a:p>
        </p:txBody>
      </p:sp>
      <p:sp>
        <p:nvSpPr>
          <p:cNvPr id="136" name="TextShape 3"/>
          <p:cNvSpPr txBox="1"/>
          <p:nvPr/>
        </p:nvSpPr>
        <p:spPr>
          <a:xfrm>
            <a:off x="576000" y="2548800"/>
            <a:ext cx="10224000" cy="2995200"/>
          </a:xfrm>
          <a:prstGeom prst="rect">
            <a:avLst/>
          </a:prstGeom>
          <a:noFill/>
          <a:ln>
            <a:noFill/>
          </a:ln>
        </p:spPr>
        <p:txBody>
          <a:bodyPr lIns="36000" rIns="36000" tIns="36000" bIns="36000" anchor="ctr">
            <a:spAutoFit/>
          </a:bodyPr>
          <a:p>
            <a:pPr algn="ctr"/>
            <a:r>
              <a:rPr b="1" lang="cs-CZ" sz="5400" spc="-1" strike="noStrike">
                <a:latin typeface="Source Sans Pro"/>
                <a:hlinkClick r:id="rId1"/>
              </a:rPr>
              <a:t>www.programy1.borec.cz/gjs-meteo</a:t>
            </a:r>
            <a:endParaRPr b="0" lang="cs-CZ" sz="5400" spc="-1" strike="noStrike">
              <a:latin typeface="Source Sans Pro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extShape 1"/>
          <p:cNvSpPr txBox="1"/>
          <p:nvPr/>
        </p:nvSpPr>
        <p:spPr>
          <a:xfrm>
            <a:off x="599040" y="121320"/>
            <a:ext cx="1079856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rmAutofit/>
          </a:bodyPr>
          <a:p>
            <a:r>
              <a:rPr b="0" lang="cs-CZ" sz="6000" spc="-1" strike="noStrike">
                <a:solidFill>
                  <a:srgbClr val="ffffff"/>
                </a:solidFill>
                <a:latin typeface="Source Sans Pro Light"/>
              </a:rPr>
              <a:t>Novinky</a:t>
            </a:r>
            <a:endParaRPr b="0" lang="cs-CZ" sz="6000" spc="-1" strike="noStrike">
              <a:solidFill>
                <a:srgbClr val="ffffff"/>
              </a:solidFill>
              <a:latin typeface="Source Sans Pro Light"/>
            </a:endParaRPr>
          </a:p>
        </p:txBody>
      </p:sp>
      <p:sp>
        <p:nvSpPr>
          <p:cNvPr id="138" name="TextShape 2"/>
          <p:cNvSpPr txBox="1"/>
          <p:nvPr/>
        </p:nvSpPr>
        <p:spPr>
          <a:xfrm>
            <a:off x="599040" y="1920240"/>
            <a:ext cx="10739520" cy="4663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Možnost zobrazení všech druhů dat v jednom grafu</a:t>
            </a:r>
            <a:endParaRPr b="0" lang="cs-CZ" sz="3200" spc="-1" strike="noStrike"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Vylepšené obrázky předpovědí</a:t>
            </a:r>
            <a:endParaRPr b="0" lang="cs-CZ" sz="3200" spc="-1" strike="noStrike"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Předpověď sněhu</a:t>
            </a:r>
            <a:endParaRPr b="0" lang="cs-CZ" sz="3200" spc="-1" strike="noStrike"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Zimní režim</a:t>
            </a:r>
            <a:endParaRPr b="0" lang="cs-CZ" sz="3200" spc="-1" strike="noStrike"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Zapojení do mezinárodního projektu GLOBE</a:t>
            </a:r>
            <a:endParaRPr b="0" lang="cs-CZ" sz="3200" spc="-1" strike="noStrike">
              <a:latin typeface="Source Sans Pro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Shape 1"/>
          <p:cNvSpPr txBox="1"/>
          <p:nvPr/>
        </p:nvSpPr>
        <p:spPr>
          <a:xfrm>
            <a:off x="599040" y="121320"/>
            <a:ext cx="1079856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>
            <a:normAutofit/>
          </a:bodyPr>
          <a:p>
            <a:r>
              <a:rPr b="0" lang="cs-CZ" sz="6000" spc="-1" strike="noStrike">
                <a:solidFill>
                  <a:srgbClr val="ffffff"/>
                </a:solidFill>
                <a:latin typeface="Source Sans Pro Light"/>
              </a:rPr>
              <a:t>Plány do budoucnosti</a:t>
            </a:r>
            <a:endParaRPr b="0" lang="cs-CZ" sz="6000" spc="-1" strike="noStrike">
              <a:solidFill>
                <a:srgbClr val="ffffff"/>
              </a:solidFill>
              <a:latin typeface="Source Sans Pro Light"/>
            </a:endParaRPr>
          </a:p>
        </p:txBody>
      </p:sp>
      <p:sp>
        <p:nvSpPr>
          <p:cNvPr id="140" name="TextShape 2"/>
          <p:cNvSpPr txBox="1"/>
          <p:nvPr/>
        </p:nvSpPr>
        <p:spPr>
          <a:xfrm>
            <a:off x="599040" y="1920240"/>
            <a:ext cx="10739520" cy="4663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 fontScale="76000"/>
          </a:bodyPr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Vylepšení klimadiagramu na webu</a:t>
            </a:r>
            <a:endParaRPr b="0" lang="cs-CZ" sz="3200" spc="-1" strike="noStrike"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Přidání dalších druhů grafů a tabulek</a:t>
            </a:r>
            <a:endParaRPr b="0" lang="cs-CZ" sz="3200" spc="-1" strike="noStrike"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Vylepšení předpovědi</a:t>
            </a:r>
            <a:endParaRPr b="0" lang="cs-CZ" sz="3200" spc="-1" strike="noStrike"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1" lang="cs-CZ" sz="3200" spc="-1" strike="noStrike">
                <a:latin typeface="Source Sans Pro"/>
              </a:rPr>
              <a:t>Mobilní aplikace</a:t>
            </a:r>
            <a:endParaRPr b="0" lang="cs-CZ" sz="3200" spc="-1" strike="noStrike"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Propagace mezi studenty</a:t>
            </a:r>
            <a:endParaRPr b="0" lang="cs-CZ" sz="3200" spc="-1" strike="noStrike"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Odesílání neměřených dat z webu meteostanice do GLOBE</a:t>
            </a:r>
            <a:endParaRPr b="0" lang="cs-CZ" sz="3200" spc="-1" strike="noStrike"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Dodělání stránky „Informace“</a:t>
            </a:r>
            <a:endParaRPr b="0" lang="cs-CZ" sz="3200" spc="-1" strike="noStrike">
              <a:latin typeface="Source Sans Pro"/>
            </a:endParaRPr>
          </a:p>
          <a:p>
            <a:pPr marL="432000" indent="-324000">
              <a:spcAft>
                <a:spcPts val="1409"/>
              </a:spcAft>
              <a:buClr>
                <a:srgbClr val="04617b"/>
              </a:buClr>
              <a:buSzPct val="45000"/>
              <a:buFont typeface="Wingdings" charset="2"/>
              <a:buChar char=""/>
            </a:pPr>
            <a:r>
              <a:rPr b="0" lang="cs-CZ" sz="3200" spc="-1" strike="noStrike">
                <a:latin typeface="Source Sans Pro"/>
              </a:rPr>
              <a:t>Dokumentace JSON výstupu</a:t>
            </a:r>
            <a:endParaRPr b="0" lang="cs-CZ" sz="3200" spc="-1" strike="noStrike">
              <a:latin typeface="Source Sans Pro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Shape 1"/>
          <p:cNvSpPr txBox="1"/>
          <p:nvPr/>
        </p:nvSpPr>
        <p:spPr>
          <a:xfrm>
            <a:off x="599040" y="301320"/>
            <a:ext cx="10798560" cy="5851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spAutoFit/>
          </a:bodyPr>
          <a:p>
            <a:pPr algn="ctr"/>
            <a:r>
              <a:rPr b="1" lang="cs-CZ" sz="6600" spc="-1" strike="noStrike">
                <a:solidFill>
                  <a:srgbClr val="04617b"/>
                </a:solidFill>
                <a:latin typeface="Source Sans Pro Black"/>
              </a:rPr>
              <a:t>Konec</a:t>
            </a:r>
            <a:endParaRPr b="1" lang="cs-CZ" sz="6600" spc="-1" strike="noStrike">
              <a:solidFill>
                <a:srgbClr val="04617b"/>
              </a:solidFill>
              <a:latin typeface="Source Sans Pro Black"/>
            </a:endParaRPr>
          </a:p>
          <a:p>
            <a:pPr algn="ctr"/>
            <a:r>
              <a:rPr b="1" lang="cs-CZ" sz="4000" spc="-1" strike="noStrike">
                <a:solidFill>
                  <a:srgbClr val="04617b"/>
                </a:solidFill>
                <a:latin typeface="Source Sans Pro Black"/>
              </a:rPr>
              <a:t>Děkuji za pozornost</a:t>
            </a:r>
            <a:endParaRPr b="1" lang="cs-CZ" sz="4000" spc="-1" strike="noStrike">
              <a:solidFill>
                <a:srgbClr val="04617b"/>
              </a:solidFill>
              <a:latin typeface="Source Sans Pro Black"/>
            </a:endParaRPr>
          </a:p>
        </p:txBody>
      </p:sp>
      <p:sp>
        <p:nvSpPr>
          <p:cNvPr id="142" name="TextShape 2"/>
          <p:cNvSpPr txBox="1"/>
          <p:nvPr/>
        </p:nvSpPr>
        <p:spPr>
          <a:xfrm>
            <a:off x="3155400" y="6863760"/>
            <a:ext cx="5688000" cy="456480"/>
          </a:xfrm>
          <a:prstGeom prst="rect">
            <a:avLst/>
          </a:prstGeom>
          <a:noFill/>
          <a:ln>
            <a:noFill/>
          </a:ln>
        </p:spPr>
        <p:txBody>
          <a:bodyPr lIns="36000" rIns="36000" tIns="36000" bIns="36000" anchor="ctr">
            <a:spAutoFit/>
          </a:bodyPr>
          <a:p>
            <a:r>
              <a:rPr b="0" lang="cs-CZ" sz="2600" spc="-1" strike="noStrike">
                <a:solidFill>
                  <a:srgbClr val="04617b"/>
                </a:solidFill>
                <a:latin typeface="Source Sans Pro"/>
              </a:rPr>
              <a:t>(Doufám, že někdo web navštíví)</a:t>
            </a:r>
            <a:endParaRPr b="0" lang="cs-CZ" sz="2600" spc="-1" strike="noStrike">
              <a:latin typeface="Source Sans Pro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Application>LibreOffice/6.2.3.2$Linux_X86_64 LibreOffice_project/20$Build-2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2019-05-28T15:50:59Z</dcterms:created>
  <dc:creator/>
  <dc:description/>
  <dc:language>cs-CZ</dc:language>
  <cp:lastModifiedBy/>
  <dcterms:modified xsi:type="dcterms:W3CDTF">2019-05-28T17:26:51Z</dcterms:modified>
  <cp:revision>4</cp:revision>
  <dc:subject/>
  <dc:title>Vivid</dc:title>
</cp:coreProperties>
</file>